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5"/>
  </p:notesMasterIdLst>
  <p:sldIdLst>
    <p:sldId id="256" r:id="rId2"/>
    <p:sldId id="258" r:id="rId3"/>
    <p:sldId id="312" r:id="rId4"/>
    <p:sldId id="259" r:id="rId5"/>
    <p:sldId id="265" r:id="rId6"/>
    <p:sldId id="260" r:id="rId7"/>
    <p:sldId id="313" r:id="rId8"/>
    <p:sldId id="264" r:id="rId9"/>
    <p:sldId id="314" r:id="rId10"/>
    <p:sldId id="315" r:id="rId11"/>
    <p:sldId id="316" r:id="rId12"/>
    <p:sldId id="317" r:id="rId13"/>
    <p:sldId id="262" r:id="rId14"/>
    <p:sldId id="319" r:id="rId15"/>
    <p:sldId id="271" r:id="rId16"/>
    <p:sldId id="274" r:id="rId17"/>
    <p:sldId id="286" r:id="rId18"/>
    <p:sldId id="322" r:id="rId19"/>
    <p:sldId id="320" r:id="rId20"/>
    <p:sldId id="323" r:id="rId21"/>
    <p:sldId id="325" r:id="rId22"/>
    <p:sldId id="326" r:id="rId23"/>
    <p:sldId id="324" r:id="rId24"/>
  </p:sldIdLst>
  <p:sldSz cx="9144000" cy="5143500" type="screen16x9"/>
  <p:notesSz cx="6858000" cy="9144000"/>
  <p:embeddedFontLst>
    <p:embeddedFont>
      <p:font typeface="Bell MT" panose="02020503060305020303" pitchFamily="18" charset="0"/>
      <p:regular r:id="rId26"/>
      <p:bold r:id="rId27"/>
      <p: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Lato Black" panose="020F0502020204030203" pitchFamily="34" charset="0"/>
      <p:bold r:id="rId33"/>
      <p:boldItalic r:id="rId34"/>
    </p:embeddedFont>
    <p:embeddedFont>
      <p:font typeface="Lato Light" panose="020F0502020204030203" pitchFamily="34" charset="0"/>
      <p:regular r:id="rId35"/>
      <p:bold r:id="rId36"/>
      <p:italic r:id="rId37"/>
      <p:boldItalic r:id="rId38"/>
    </p:embeddedFont>
    <p:embeddedFont>
      <p:font typeface="Montserrat Medium" panose="000006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D164EE-9F42-47C8-803B-5236E4BD14D0}">
  <a:tblStyle styleId="{5BD164EE-9F42-47C8-803B-5236E4BD14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65" y="54"/>
      </p:cViewPr>
      <p:guideLst>
        <p:guide pos="45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44dd260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144dd260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49268d32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149268d32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1582efe8ed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1582efe8ed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15da5216d5_1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15da5216d5_1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976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15da5216d5_1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15da5216d5_1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825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15da5216d5_1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15da5216d5_1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413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15da5216d5_1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15da5216d5_1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43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582efe8ed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1582efe8ed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51d0107ad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151d0107ad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1582efe8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1582efe8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51d0107ad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151d0107ad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51d0107ad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151d0107ad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75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15da5216d5_1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15da5216d5_1_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1582efe8e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1582efe8e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76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1582efe8e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1582efe8e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6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021525" y="1401600"/>
            <a:ext cx="3182700" cy="14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21525" y="3026400"/>
            <a:ext cx="2979600" cy="715500"/>
          </a:xfrm>
          <a:prstGeom prst="rect">
            <a:avLst/>
          </a:prstGeom>
          <a:solidFill>
            <a:srgbClr val="95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cxnSp>
        <p:nvCxnSpPr>
          <p:cNvPr id="11" name="Google Shape;11;p2"/>
          <p:cNvCxnSpPr/>
          <p:nvPr/>
        </p:nvCxnSpPr>
        <p:spPr>
          <a:xfrm rot="10800000">
            <a:off x="723750" y="4678425"/>
            <a:ext cx="847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subTitle" idx="1"/>
          </p:nvPr>
        </p:nvSpPr>
        <p:spPr>
          <a:xfrm>
            <a:off x="723750" y="3687450"/>
            <a:ext cx="14637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2"/>
          </p:nvPr>
        </p:nvSpPr>
        <p:spPr>
          <a:xfrm>
            <a:off x="2416062" y="3687450"/>
            <a:ext cx="2154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ubTitle" idx="3"/>
          </p:nvPr>
        </p:nvSpPr>
        <p:spPr>
          <a:xfrm>
            <a:off x="723750" y="2643950"/>
            <a:ext cx="14637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4"/>
          </p:nvPr>
        </p:nvSpPr>
        <p:spPr>
          <a:xfrm>
            <a:off x="2416062" y="2643950"/>
            <a:ext cx="2154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5"/>
          </p:nvPr>
        </p:nvSpPr>
        <p:spPr>
          <a:xfrm>
            <a:off x="723750" y="1600450"/>
            <a:ext cx="14637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6"/>
          </p:nvPr>
        </p:nvSpPr>
        <p:spPr>
          <a:xfrm>
            <a:off x="2416050" y="1600450"/>
            <a:ext cx="2154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7"/>
          </p:nvPr>
        </p:nvSpPr>
        <p:spPr>
          <a:xfrm>
            <a:off x="4589477" y="3687450"/>
            <a:ext cx="14637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8"/>
          </p:nvPr>
        </p:nvSpPr>
        <p:spPr>
          <a:xfrm>
            <a:off x="6281787" y="3687450"/>
            <a:ext cx="2154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9"/>
          </p:nvPr>
        </p:nvSpPr>
        <p:spPr>
          <a:xfrm>
            <a:off x="4589477" y="2643950"/>
            <a:ext cx="14637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13"/>
          </p:nvPr>
        </p:nvSpPr>
        <p:spPr>
          <a:xfrm>
            <a:off x="6281787" y="2643950"/>
            <a:ext cx="2154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14"/>
          </p:nvPr>
        </p:nvSpPr>
        <p:spPr>
          <a:xfrm>
            <a:off x="4589475" y="1600450"/>
            <a:ext cx="14637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15"/>
          </p:nvPr>
        </p:nvSpPr>
        <p:spPr>
          <a:xfrm>
            <a:off x="6281775" y="1600450"/>
            <a:ext cx="2154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4" name="Google Shape;134;p22"/>
          <p:cNvCxnSpPr/>
          <p:nvPr/>
        </p:nvCxnSpPr>
        <p:spPr>
          <a:xfrm rot="10800000">
            <a:off x="723750" y="4678425"/>
            <a:ext cx="847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33"/>
          <p:cNvCxnSpPr/>
          <p:nvPr/>
        </p:nvCxnSpPr>
        <p:spPr>
          <a:xfrm rot="10800000">
            <a:off x="723750" y="4678425"/>
            <a:ext cx="847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l="1671" t="428" r="22702" b="24377"/>
          <a:stretch/>
        </p:blipFill>
        <p:spPr>
          <a:xfrm rot="10800000" flipH="1">
            <a:off x="0" y="0"/>
            <a:ext cx="3221171" cy="3202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 rot="10800000">
            <a:off x="723750" y="4678425"/>
            <a:ext cx="847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n columns">
  <p:cSld name="Title and ten column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 hasCustomPrompt="1"/>
          </p:nvPr>
        </p:nvSpPr>
        <p:spPr>
          <a:xfrm flipH="1">
            <a:off x="711400" y="1466504"/>
            <a:ext cx="522000" cy="521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1400" y="2089940"/>
            <a:ext cx="522000" cy="52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711400" y="2713868"/>
            <a:ext cx="522000" cy="52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711400" y="3337831"/>
            <a:ext cx="522000" cy="52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711400" y="3961773"/>
            <a:ext cx="522000" cy="52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748000" y="1465600"/>
            <a:ext cx="522000" cy="52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2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748000" y="2090003"/>
            <a:ext cx="522000" cy="52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748000" y="2713934"/>
            <a:ext cx="522000" cy="52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4748000" y="3337833"/>
            <a:ext cx="522000" cy="52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2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4748000" y="3961845"/>
            <a:ext cx="522000" cy="52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1"/>
          </p:nvPr>
        </p:nvSpPr>
        <p:spPr>
          <a:xfrm>
            <a:off x="1385800" y="1466500"/>
            <a:ext cx="29538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14"/>
          </p:nvPr>
        </p:nvSpPr>
        <p:spPr>
          <a:xfrm>
            <a:off x="5422400" y="1466500"/>
            <a:ext cx="30102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15"/>
          </p:nvPr>
        </p:nvSpPr>
        <p:spPr>
          <a:xfrm>
            <a:off x="1385800" y="2090419"/>
            <a:ext cx="29538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16"/>
          </p:nvPr>
        </p:nvSpPr>
        <p:spPr>
          <a:xfrm>
            <a:off x="5422400" y="2090419"/>
            <a:ext cx="30102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17"/>
          </p:nvPr>
        </p:nvSpPr>
        <p:spPr>
          <a:xfrm>
            <a:off x="1385800" y="2714346"/>
            <a:ext cx="29538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18"/>
          </p:nvPr>
        </p:nvSpPr>
        <p:spPr>
          <a:xfrm>
            <a:off x="5422400" y="2714345"/>
            <a:ext cx="30102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19"/>
          </p:nvPr>
        </p:nvSpPr>
        <p:spPr>
          <a:xfrm>
            <a:off x="1385800" y="3338273"/>
            <a:ext cx="29538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ubTitle" idx="20"/>
          </p:nvPr>
        </p:nvSpPr>
        <p:spPr>
          <a:xfrm>
            <a:off x="5422400" y="3338272"/>
            <a:ext cx="30102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ubTitle" idx="21"/>
          </p:nvPr>
        </p:nvSpPr>
        <p:spPr>
          <a:xfrm>
            <a:off x="1385800" y="3962200"/>
            <a:ext cx="29538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22"/>
          </p:nvPr>
        </p:nvSpPr>
        <p:spPr>
          <a:xfrm>
            <a:off x="5422400" y="3962199"/>
            <a:ext cx="30102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7" name="Google Shape;157;p23"/>
          <p:cNvCxnSpPr/>
          <p:nvPr/>
        </p:nvCxnSpPr>
        <p:spPr>
          <a:xfrm rot="10800000">
            <a:off x="723750" y="4678425"/>
            <a:ext cx="847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3"/>
          <p:cNvSpPr txBox="1">
            <a:spLocks noGrp="1"/>
          </p:cNvSpPr>
          <p:nvPr>
            <p:ph type="title" idx="23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17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 rot="10800000">
            <a:off x="723750" y="4678425"/>
            <a:ext cx="847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15250" y="540000"/>
            <a:ext cx="35388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15250" y="1799550"/>
            <a:ext cx="4239900" cy="23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4" name="Google Shape;34;p7"/>
          <p:cNvCxnSpPr/>
          <p:nvPr/>
        </p:nvCxnSpPr>
        <p:spPr>
          <a:xfrm rot="10800000">
            <a:off x="723750" y="4678425"/>
            <a:ext cx="847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2281038" y="895025"/>
            <a:ext cx="4581900" cy="24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37" name="Google Shape;37;p8"/>
          <p:cNvCxnSpPr/>
          <p:nvPr/>
        </p:nvCxnSpPr>
        <p:spPr>
          <a:xfrm rot="10800000">
            <a:off x="723750" y="4678425"/>
            <a:ext cx="847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756000" y="1710959"/>
            <a:ext cx="39957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756000" y="2452741"/>
            <a:ext cx="3995700" cy="9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41" name="Google Shape;41;p9"/>
          <p:cNvCxnSpPr/>
          <p:nvPr/>
        </p:nvCxnSpPr>
        <p:spPr>
          <a:xfrm rot="10800000">
            <a:off x="723750" y="4678425"/>
            <a:ext cx="847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 hasCustomPrompt="1"/>
          </p:nvPr>
        </p:nvSpPr>
        <p:spPr>
          <a:xfrm>
            <a:off x="822475" y="1713150"/>
            <a:ext cx="763200" cy="764400"/>
          </a:xfrm>
          <a:prstGeom prst="rect">
            <a:avLst/>
          </a:prstGeom>
          <a:solidFill>
            <a:srgbClr val="95FFFF"/>
          </a:soli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35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/>
          </p:nvPr>
        </p:nvSpPr>
        <p:spPr>
          <a:xfrm>
            <a:off x="1790450" y="1654900"/>
            <a:ext cx="2595900" cy="3435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790450" y="2082775"/>
            <a:ext cx="25959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 hasCustomPrompt="1"/>
          </p:nvPr>
        </p:nvSpPr>
        <p:spPr>
          <a:xfrm>
            <a:off x="822475" y="3178450"/>
            <a:ext cx="763200" cy="7644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35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/>
          </p:nvPr>
        </p:nvSpPr>
        <p:spPr>
          <a:xfrm>
            <a:off x="1790450" y="3095975"/>
            <a:ext cx="2595900" cy="347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1790450" y="3522225"/>
            <a:ext cx="25959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 hasCustomPrompt="1"/>
          </p:nvPr>
        </p:nvSpPr>
        <p:spPr>
          <a:xfrm>
            <a:off x="4753929" y="1713150"/>
            <a:ext cx="748200" cy="7644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35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/>
          </p:nvPr>
        </p:nvSpPr>
        <p:spPr>
          <a:xfrm>
            <a:off x="5725906" y="1654900"/>
            <a:ext cx="2595600" cy="343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725899" y="2083526"/>
            <a:ext cx="25956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 hasCustomPrompt="1"/>
          </p:nvPr>
        </p:nvSpPr>
        <p:spPr>
          <a:xfrm>
            <a:off x="4746500" y="3178450"/>
            <a:ext cx="763200" cy="7644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35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None/>
              <a:defRPr sz="25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/>
          </p:nvPr>
        </p:nvSpPr>
        <p:spPr>
          <a:xfrm>
            <a:off x="5725743" y="3095976"/>
            <a:ext cx="2595600" cy="347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ato"/>
              <a:buNone/>
              <a:defRPr sz="2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725743" y="3522226"/>
            <a:ext cx="25956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64" name="Google Shape;64;p13"/>
          <p:cNvCxnSpPr/>
          <p:nvPr/>
        </p:nvCxnSpPr>
        <p:spPr>
          <a:xfrm rot="10800000">
            <a:off x="723750" y="4678425"/>
            <a:ext cx="847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subTitle" idx="1"/>
          </p:nvPr>
        </p:nvSpPr>
        <p:spPr>
          <a:xfrm>
            <a:off x="2222812" y="1416638"/>
            <a:ext cx="1251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2"/>
          </p:nvPr>
        </p:nvSpPr>
        <p:spPr>
          <a:xfrm flipH="1">
            <a:off x="2222812" y="2562788"/>
            <a:ext cx="1251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3"/>
          </p:nvPr>
        </p:nvSpPr>
        <p:spPr>
          <a:xfrm>
            <a:off x="3655213" y="1416638"/>
            <a:ext cx="34653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4"/>
          </p:nvPr>
        </p:nvSpPr>
        <p:spPr>
          <a:xfrm flipH="1">
            <a:off x="3655213" y="2562788"/>
            <a:ext cx="34653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5"/>
          </p:nvPr>
        </p:nvSpPr>
        <p:spPr>
          <a:xfrm>
            <a:off x="2222812" y="3588038"/>
            <a:ext cx="1251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6"/>
          </p:nvPr>
        </p:nvSpPr>
        <p:spPr>
          <a:xfrm>
            <a:off x="3655213" y="3588038"/>
            <a:ext cx="34653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9" name="Google Shape;99;p19"/>
          <p:cNvCxnSpPr/>
          <p:nvPr/>
        </p:nvCxnSpPr>
        <p:spPr>
          <a:xfrm rot="10800000">
            <a:off x="723750" y="4678425"/>
            <a:ext cx="847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719988" y="1500616"/>
            <a:ext cx="2010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2"/>
          </p:nvPr>
        </p:nvSpPr>
        <p:spPr>
          <a:xfrm>
            <a:off x="6413088" y="3261175"/>
            <a:ext cx="2010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3"/>
          </p:nvPr>
        </p:nvSpPr>
        <p:spPr>
          <a:xfrm>
            <a:off x="719988" y="1876817"/>
            <a:ext cx="20109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4"/>
          </p:nvPr>
        </p:nvSpPr>
        <p:spPr>
          <a:xfrm>
            <a:off x="6413088" y="3635975"/>
            <a:ext cx="20109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5"/>
          </p:nvPr>
        </p:nvSpPr>
        <p:spPr>
          <a:xfrm>
            <a:off x="719988" y="3262198"/>
            <a:ext cx="2010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6"/>
          </p:nvPr>
        </p:nvSpPr>
        <p:spPr>
          <a:xfrm>
            <a:off x="6413088" y="1503866"/>
            <a:ext cx="2010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7"/>
          </p:nvPr>
        </p:nvSpPr>
        <p:spPr>
          <a:xfrm>
            <a:off x="719988" y="3640125"/>
            <a:ext cx="2010900" cy="4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8"/>
          </p:nvPr>
        </p:nvSpPr>
        <p:spPr>
          <a:xfrm>
            <a:off x="6413088" y="1881465"/>
            <a:ext cx="2010900" cy="4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21"/>
          <p:cNvCxnSpPr/>
          <p:nvPr/>
        </p:nvCxnSpPr>
        <p:spPr>
          <a:xfrm rot="10800000">
            <a:off x="723750" y="4678425"/>
            <a:ext cx="847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8070D"/>
            </a:gs>
            <a:gs pos="100000">
              <a:srgbClr val="29155A"/>
            </a:gs>
          </a:gsLst>
          <a:lin ang="1890073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5" r:id="rId8"/>
    <p:sldLayoutId id="2147483667" r:id="rId9"/>
    <p:sldLayoutId id="2147483668" r:id="rId10"/>
    <p:sldLayoutId id="2147483679" r:id="rId11"/>
    <p:sldLayoutId id="2147483680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ctrTitle"/>
          </p:nvPr>
        </p:nvSpPr>
        <p:spPr>
          <a:xfrm>
            <a:off x="4224867" y="1401600"/>
            <a:ext cx="4229100" cy="14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0" dirty="0">
                <a:solidFill>
                  <a:schemeClr val="lt1"/>
                </a:solidFill>
                <a:latin typeface="Bell MT" panose="02020503060305020303" pitchFamily="18" charset="0"/>
                <a:ea typeface="Lato Light"/>
                <a:cs typeface="Lato Light"/>
                <a:sym typeface="Lato Light"/>
              </a:rPr>
              <a:t>Genetics in Paediatric Surgery</a:t>
            </a:r>
            <a:endParaRPr sz="3600" dirty="0">
              <a:solidFill>
                <a:schemeClr val="lt1"/>
              </a:solidFill>
              <a:latin typeface="Bell MT" panose="02020503060305020303" pitchFamily="18" charset="0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38"/>
          <p:cNvSpPr txBox="1">
            <a:spLocks noGrp="1"/>
          </p:cNvSpPr>
          <p:nvPr>
            <p:ph type="subTitle" idx="1"/>
          </p:nvPr>
        </p:nvSpPr>
        <p:spPr>
          <a:xfrm>
            <a:off x="5021525" y="3026400"/>
            <a:ext cx="2979600" cy="7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Niveditha Shama 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15.04.2023</a:t>
            </a:r>
          </a:p>
        </p:txBody>
      </p:sp>
      <p:grpSp>
        <p:nvGrpSpPr>
          <p:cNvPr id="214" name="Google Shape;214;p38"/>
          <p:cNvGrpSpPr/>
          <p:nvPr/>
        </p:nvGrpSpPr>
        <p:grpSpPr>
          <a:xfrm rot="5400000">
            <a:off x="8459352" y="525364"/>
            <a:ext cx="448016" cy="159289"/>
            <a:chOff x="4405045" y="960533"/>
            <a:chExt cx="680462" cy="241934"/>
          </a:xfrm>
        </p:grpSpPr>
        <p:grpSp>
          <p:nvGrpSpPr>
            <p:cNvPr id="215" name="Google Shape;215;p38"/>
            <p:cNvGrpSpPr/>
            <p:nvPr/>
          </p:nvGrpSpPr>
          <p:grpSpPr>
            <a:xfrm>
              <a:off x="4405045" y="960533"/>
              <a:ext cx="680462" cy="241934"/>
              <a:chOff x="4405045" y="960533"/>
              <a:chExt cx="680462" cy="241934"/>
            </a:xfrm>
          </p:grpSpPr>
          <p:sp>
            <p:nvSpPr>
              <p:cNvPr id="216" name="Google Shape;216;p38"/>
              <p:cNvSpPr/>
              <p:nvPr/>
            </p:nvSpPr>
            <p:spPr>
              <a:xfrm rot="2700000">
                <a:off x="4663796" y="997170"/>
                <a:ext cx="163342" cy="16885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8"/>
              <p:cNvSpPr/>
              <p:nvPr/>
            </p:nvSpPr>
            <p:spPr>
              <a:xfrm rot="-2700000">
                <a:off x="4436501" y="995607"/>
                <a:ext cx="151887" cy="151887"/>
              </a:xfrm>
              <a:prstGeom prst="arc">
                <a:avLst>
                  <a:gd name="adj1" fmla="val 17826268"/>
                  <a:gd name="adj2" fmla="val 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8" name="Google Shape;218;p38"/>
              <p:cNvCxnSpPr>
                <a:stCxn id="217" idx="2"/>
                <a:endCxn id="216" idx="1"/>
              </p:cNvCxnSpPr>
              <p:nvPr/>
            </p:nvCxnSpPr>
            <p:spPr>
              <a:xfrm rot="-5400000" flipH="1">
                <a:off x="4564345" y="1019650"/>
                <a:ext cx="123300" cy="1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9" name="Google Shape;219;p38"/>
              <p:cNvSpPr/>
              <p:nvPr/>
            </p:nvSpPr>
            <p:spPr>
              <a:xfrm rot="-8100000" flipH="1">
                <a:off x="4436501" y="1019123"/>
                <a:ext cx="151887" cy="151887"/>
              </a:xfrm>
              <a:prstGeom prst="arc">
                <a:avLst>
                  <a:gd name="adj1" fmla="val 17776405"/>
                  <a:gd name="adj2" fmla="val 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0" name="Google Shape;220;p38"/>
              <p:cNvCxnSpPr>
                <a:stCxn id="219" idx="2"/>
              </p:cNvCxnSpPr>
              <p:nvPr/>
            </p:nvCxnSpPr>
            <p:spPr>
              <a:xfrm rot="-5400000">
                <a:off x="4564345" y="1027266"/>
                <a:ext cx="123300" cy="1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1" name="Google Shape;221;p38"/>
              <p:cNvSpPr/>
              <p:nvPr/>
            </p:nvSpPr>
            <p:spPr>
              <a:xfrm rot="2700000" flipH="1">
                <a:off x="4902164" y="991990"/>
                <a:ext cx="151887" cy="151887"/>
              </a:xfrm>
              <a:prstGeom prst="arc">
                <a:avLst>
                  <a:gd name="adj1" fmla="val 17826268"/>
                  <a:gd name="adj2" fmla="val 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2" name="Google Shape;222;p38"/>
              <p:cNvCxnSpPr>
                <a:stCxn id="221" idx="2"/>
              </p:cNvCxnSpPr>
              <p:nvPr/>
            </p:nvCxnSpPr>
            <p:spPr>
              <a:xfrm rot="5400000">
                <a:off x="4802907" y="1016033"/>
                <a:ext cx="123300" cy="1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3" name="Google Shape;223;p38"/>
              <p:cNvSpPr/>
              <p:nvPr/>
            </p:nvSpPr>
            <p:spPr>
              <a:xfrm rot="8100000">
                <a:off x="4902164" y="1015506"/>
                <a:ext cx="151887" cy="151887"/>
              </a:xfrm>
              <a:prstGeom prst="arc">
                <a:avLst>
                  <a:gd name="adj1" fmla="val 17776405"/>
                  <a:gd name="adj2" fmla="val 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4" name="Google Shape;224;p38"/>
              <p:cNvCxnSpPr>
                <a:stCxn id="223" idx="2"/>
              </p:cNvCxnSpPr>
              <p:nvPr/>
            </p:nvCxnSpPr>
            <p:spPr>
              <a:xfrm rot="5400000" flipH="1">
                <a:off x="4802907" y="1023649"/>
                <a:ext cx="123300" cy="1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25" name="Google Shape;225;p38"/>
            <p:cNvCxnSpPr>
              <a:stCxn id="217" idx="2"/>
              <a:endCxn id="219" idx="2"/>
            </p:cNvCxnSpPr>
            <p:nvPr/>
          </p:nvCxnSpPr>
          <p:spPr>
            <a:xfrm rot="5400000">
              <a:off x="4500745" y="1083250"/>
              <a:ext cx="1308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38"/>
            <p:cNvCxnSpPr/>
            <p:nvPr/>
          </p:nvCxnSpPr>
          <p:spPr>
            <a:xfrm flipH="1">
              <a:off x="4527184" y="999281"/>
              <a:ext cx="900" cy="16770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38"/>
            <p:cNvCxnSpPr>
              <a:stCxn id="221" idx="2"/>
              <a:endCxn id="223" idx="2"/>
            </p:cNvCxnSpPr>
            <p:nvPr/>
          </p:nvCxnSpPr>
          <p:spPr>
            <a:xfrm rot="5400000">
              <a:off x="4859007" y="1079633"/>
              <a:ext cx="1308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38"/>
            <p:cNvCxnSpPr/>
            <p:nvPr/>
          </p:nvCxnSpPr>
          <p:spPr>
            <a:xfrm>
              <a:off x="4962470" y="999281"/>
              <a:ext cx="900" cy="16770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38"/>
            <p:cNvCxnSpPr>
              <a:stCxn id="216" idx="3"/>
              <a:endCxn id="216" idx="0"/>
            </p:cNvCxnSpPr>
            <p:nvPr/>
          </p:nvCxnSpPr>
          <p:spPr>
            <a:xfrm rot="5400000">
              <a:off x="4745467" y="1079799"/>
              <a:ext cx="117600" cy="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38"/>
            <p:cNvCxnSpPr/>
            <p:nvPr/>
          </p:nvCxnSpPr>
          <p:spPr>
            <a:xfrm flipH="1">
              <a:off x="4725475" y="1001074"/>
              <a:ext cx="900" cy="16230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38"/>
            <p:cNvCxnSpPr/>
            <p:nvPr/>
          </p:nvCxnSpPr>
          <p:spPr>
            <a:xfrm flipH="1">
              <a:off x="4764450" y="1001074"/>
              <a:ext cx="900" cy="16230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38"/>
            <p:cNvCxnSpPr>
              <a:stCxn id="216" idx="2"/>
              <a:endCxn id="216" idx="1"/>
            </p:cNvCxnSpPr>
            <p:nvPr/>
          </p:nvCxnSpPr>
          <p:spPr>
            <a:xfrm rot="5400000">
              <a:off x="4628017" y="1081749"/>
              <a:ext cx="117600" cy="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34" name="Google Shape;234;p38"/>
          <p:cNvCxnSpPr/>
          <p:nvPr/>
        </p:nvCxnSpPr>
        <p:spPr>
          <a:xfrm rot="10800000">
            <a:off x="723750" y="4678425"/>
            <a:ext cx="847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32DF-237D-6E5A-578C-21AE2199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Maple Syrup Urine Disease, Phenylketonuria &amp; Alkaptonuria">
            <a:extLst>
              <a:ext uri="{FF2B5EF4-FFF2-40B4-BE49-F238E27FC236}">
                <a16:creationId xmlns:a16="http://schemas.microsoft.com/office/drawing/2014/main" id="{DBA35560-3C55-7E46-04A6-EB71BC7B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74681"/>
            <a:ext cx="607695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8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32DF-237D-6E5A-578C-21AE2199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6" name="Picture 4" descr="Fragile X syndrome causes, inheritance, symptoms, diagnosis &amp; treatment">
            <a:extLst>
              <a:ext uri="{FF2B5EF4-FFF2-40B4-BE49-F238E27FC236}">
                <a16:creationId xmlns:a16="http://schemas.microsoft.com/office/drawing/2014/main" id="{C9DFEEEB-5179-F658-9D1E-7973E11B0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6" y="0"/>
            <a:ext cx="8364352" cy="51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7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32DF-237D-6E5A-578C-21AE2199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What Does X Linked Mean In Biology - WHADOQ">
            <a:extLst>
              <a:ext uri="{FF2B5EF4-FFF2-40B4-BE49-F238E27FC236}">
                <a16:creationId xmlns:a16="http://schemas.microsoft.com/office/drawing/2014/main" id="{5D820AC2-BD80-D793-F04D-D03A6CC5C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99" y="0"/>
            <a:ext cx="5483302" cy="47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Lato Light"/>
                <a:ea typeface="Lato Light"/>
                <a:cs typeface="Lato Light"/>
                <a:sym typeface="Lato Light"/>
              </a:rPr>
              <a:t>Why genetics in surgery</a:t>
            </a:r>
            <a:endParaRPr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50" name="Google Shape;350;p44"/>
          <p:cNvSpPr txBox="1">
            <a:spLocks noGrp="1"/>
          </p:cNvSpPr>
          <p:nvPr>
            <p:ph type="subTitle" idx="5"/>
          </p:nvPr>
        </p:nvSpPr>
        <p:spPr>
          <a:xfrm>
            <a:off x="2222812" y="3640150"/>
            <a:ext cx="2259978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latin typeface="+mj-lt"/>
              </a:rPr>
              <a:t>ANAESTHETIC CONSIDERATIONS</a:t>
            </a:r>
            <a:endParaRPr sz="1800" dirty="0">
              <a:latin typeface="+mj-lt"/>
            </a:endParaRPr>
          </a:p>
        </p:txBody>
      </p:sp>
      <p:sp>
        <p:nvSpPr>
          <p:cNvPr id="351" name="Google Shape;351;p44"/>
          <p:cNvSpPr txBox="1">
            <a:spLocks noGrp="1"/>
          </p:cNvSpPr>
          <p:nvPr>
            <p:ph type="subTitle" idx="1"/>
          </p:nvPr>
        </p:nvSpPr>
        <p:spPr>
          <a:xfrm>
            <a:off x="2222811" y="1416638"/>
            <a:ext cx="1537379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latin typeface="+mj-lt"/>
              </a:rPr>
              <a:t>DIAGNOSIS</a:t>
            </a:r>
            <a:endParaRPr sz="1800" dirty="0">
              <a:latin typeface="+mj-lt"/>
            </a:endParaRPr>
          </a:p>
        </p:txBody>
      </p:sp>
      <p:sp>
        <p:nvSpPr>
          <p:cNvPr id="352" name="Google Shape;352;p44"/>
          <p:cNvSpPr txBox="1">
            <a:spLocks noGrp="1"/>
          </p:cNvSpPr>
          <p:nvPr>
            <p:ph type="subTitle" idx="2"/>
          </p:nvPr>
        </p:nvSpPr>
        <p:spPr>
          <a:xfrm flipH="1">
            <a:off x="2222812" y="2562788"/>
            <a:ext cx="191206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latin typeface="+mj-lt"/>
              </a:rPr>
              <a:t>ASSOCIATED CONDITIONS/ORGANS</a:t>
            </a:r>
            <a:endParaRPr sz="1800" dirty="0">
              <a:latin typeface="+mj-lt"/>
            </a:endParaRPr>
          </a:p>
        </p:txBody>
      </p:sp>
      <p:sp>
        <p:nvSpPr>
          <p:cNvPr id="353" name="Google Shape;353;p44"/>
          <p:cNvSpPr txBox="1">
            <a:spLocks noGrp="1"/>
          </p:cNvSpPr>
          <p:nvPr>
            <p:ph type="subTitle" idx="3"/>
          </p:nvPr>
        </p:nvSpPr>
        <p:spPr>
          <a:xfrm>
            <a:off x="4973444" y="1312444"/>
            <a:ext cx="3788528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+mj-lt"/>
              </a:rPr>
              <a:t>CVS and amniocentesis – to screen for diseases in the foetus</a:t>
            </a:r>
            <a:endParaRPr sz="1800" dirty="0">
              <a:latin typeface="+mj-lt"/>
            </a:endParaRPr>
          </a:p>
        </p:txBody>
      </p:sp>
      <p:sp>
        <p:nvSpPr>
          <p:cNvPr id="354" name="Google Shape;354;p44"/>
          <p:cNvSpPr txBox="1">
            <a:spLocks noGrp="1"/>
          </p:cNvSpPr>
          <p:nvPr>
            <p:ph type="subTitle" idx="4"/>
          </p:nvPr>
        </p:nvSpPr>
        <p:spPr>
          <a:xfrm flipH="1">
            <a:off x="5009130" y="2419274"/>
            <a:ext cx="3752842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Eg: Cystic fibrosis and meconium ileus, FAP and other tumors</a:t>
            </a:r>
            <a:endParaRPr sz="1800" dirty="0">
              <a:latin typeface="+mj-lt"/>
            </a:endParaRPr>
          </a:p>
        </p:txBody>
      </p:sp>
      <p:sp>
        <p:nvSpPr>
          <p:cNvPr id="355" name="Google Shape;355;p44"/>
          <p:cNvSpPr txBox="1">
            <a:spLocks noGrp="1"/>
          </p:cNvSpPr>
          <p:nvPr>
            <p:ph type="subTitle" idx="6"/>
          </p:nvPr>
        </p:nvSpPr>
        <p:spPr>
          <a:xfrm>
            <a:off x="5049272" y="3598765"/>
            <a:ext cx="3604566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Malignant hyperthermia and muscular dystrophies</a:t>
            </a:r>
            <a:endParaRPr sz="1800" dirty="0">
              <a:latin typeface="+mj-lt"/>
            </a:endParaRPr>
          </a:p>
        </p:txBody>
      </p:sp>
      <p:sp>
        <p:nvSpPr>
          <p:cNvPr id="356" name="Google Shape;356;p44"/>
          <p:cNvSpPr/>
          <p:nvPr/>
        </p:nvSpPr>
        <p:spPr>
          <a:xfrm>
            <a:off x="1202612" y="2441738"/>
            <a:ext cx="763200" cy="7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4"/>
          <p:cNvSpPr/>
          <p:nvPr/>
        </p:nvSpPr>
        <p:spPr>
          <a:xfrm>
            <a:off x="1202612" y="1295588"/>
            <a:ext cx="763200" cy="7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4"/>
          <p:cNvSpPr/>
          <p:nvPr/>
        </p:nvSpPr>
        <p:spPr>
          <a:xfrm>
            <a:off x="1202612" y="3466988"/>
            <a:ext cx="763200" cy="7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44"/>
          <p:cNvGrpSpPr/>
          <p:nvPr/>
        </p:nvGrpSpPr>
        <p:grpSpPr>
          <a:xfrm>
            <a:off x="1393700" y="3658075"/>
            <a:ext cx="381025" cy="381025"/>
            <a:chOff x="2681825" y="3454025"/>
            <a:chExt cx="381025" cy="381025"/>
          </a:xfrm>
        </p:grpSpPr>
        <p:sp>
          <p:nvSpPr>
            <p:cNvPr id="361" name="Google Shape;361;p44"/>
            <p:cNvSpPr/>
            <p:nvPr/>
          </p:nvSpPr>
          <p:spPr>
            <a:xfrm>
              <a:off x="2789575" y="3454025"/>
              <a:ext cx="165475" cy="381025"/>
            </a:xfrm>
            <a:custGeom>
              <a:avLst/>
              <a:gdLst/>
              <a:ahLst/>
              <a:cxnLst/>
              <a:rect l="l" t="t" r="r" b="b"/>
              <a:pathLst>
                <a:path w="6619" h="15241" extrusionOk="0">
                  <a:moveTo>
                    <a:pt x="1415" y="0"/>
                  </a:moveTo>
                  <a:cubicBezTo>
                    <a:pt x="636" y="0"/>
                    <a:pt x="1" y="636"/>
                    <a:pt x="1" y="1415"/>
                  </a:cubicBezTo>
                  <a:lnTo>
                    <a:pt x="1" y="5153"/>
                  </a:lnTo>
                  <a:cubicBezTo>
                    <a:pt x="1" y="6001"/>
                    <a:pt x="189" y="6851"/>
                    <a:pt x="546" y="7620"/>
                  </a:cubicBezTo>
                  <a:cubicBezTo>
                    <a:pt x="189" y="8389"/>
                    <a:pt x="1" y="9240"/>
                    <a:pt x="1" y="10090"/>
                  </a:cubicBezTo>
                  <a:lnTo>
                    <a:pt x="1" y="13826"/>
                  </a:lnTo>
                  <a:cubicBezTo>
                    <a:pt x="1" y="14604"/>
                    <a:pt x="636" y="15240"/>
                    <a:pt x="1415" y="15240"/>
                  </a:cubicBezTo>
                  <a:cubicBezTo>
                    <a:pt x="2196" y="15240"/>
                    <a:pt x="2832" y="14604"/>
                    <a:pt x="2832" y="13826"/>
                  </a:cubicBezTo>
                  <a:lnTo>
                    <a:pt x="2832" y="9716"/>
                  </a:lnTo>
                  <a:cubicBezTo>
                    <a:pt x="2832" y="9451"/>
                    <a:pt x="3046" y="9237"/>
                    <a:pt x="3311" y="9237"/>
                  </a:cubicBezTo>
                  <a:cubicBezTo>
                    <a:pt x="3575" y="9237"/>
                    <a:pt x="3789" y="9451"/>
                    <a:pt x="3789" y="9716"/>
                  </a:cubicBezTo>
                  <a:lnTo>
                    <a:pt x="3789" y="13826"/>
                  </a:lnTo>
                  <a:cubicBezTo>
                    <a:pt x="3789" y="14604"/>
                    <a:pt x="4425" y="15240"/>
                    <a:pt x="5204" y="15240"/>
                  </a:cubicBezTo>
                  <a:cubicBezTo>
                    <a:pt x="5985" y="15240"/>
                    <a:pt x="6618" y="14604"/>
                    <a:pt x="6618" y="13826"/>
                  </a:cubicBezTo>
                  <a:lnTo>
                    <a:pt x="6618" y="10097"/>
                  </a:lnTo>
                  <a:cubicBezTo>
                    <a:pt x="6618" y="9247"/>
                    <a:pt x="6430" y="8399"/>
                    <a:pt x="6073" y="7627"/>
                  </a:cubicBezTo>
                  <a:cubicBezTo>
                    <a:pt x="6430" y="6858"/>
                    <a:pt x="6618" y="6008"/>
                    <a:pt x="6618" y="5161"/>
                  </a:cubicBezTo>
                  <a:lnTo>
                    <a:pt x="6618" y="1415"/>
                  </a:lnTo>
                  <a:cubicBezTo>
                    <a:pt x="6618" y="636"/>
                    <a:pt x="5985" y="0"/>
                    <a:pt x="5204" y="0"/>
                  </a:cubicBezTo>
                  <a:cubicBezTo>
                    <a:pt x="4425" y="0"/>
                    <a:pt x="3789" y="636"/>
                    <a:pt x="3789" y="1415"/>
                  </a:cubicBezTo>
                  <a:lnTo>
                    <a:pt x="3789" y="5525"/>
                  </a:lnTo>
                  <a:cubicBezTo>
                    <a:pt x="3789" y="5789"/>
                    <a:pt x="3575" y="6003"/>
                    <a:pt x="3311" y="6003"/>
                  </a:cubicBezTo>
                  <a:cubicBezTo>
                    <a:pt x="3046" y="6003"/>
                    <a:pt x="2832" y="5789"/>
                    <a:pt x="2832" y="5525"/>
                  </a:cubicBezTo>
                  <a:lnTo>
                    <a:pt x="2832" y="1415"/>
                  </a:lnTo>
                  <a:cubicBezTo>
                    <a:pt x="2832" y="636"/>
                    <a:pt x="2196" y="0"/>
                    <a:pt x="1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2977350" y="3476350"/>
              <a:ext cx="85500" cy="67000"/>
            </a:xfrm>
            <a:custGeom>
              <a:avLst/>
              <a:gdLst/>
              <a:ahLst/>
              <a:cxnLst/>
              <a:rect l="l" t="t" r="r" b="b"/>
              <a:pathLst>
                <a:path w="3420" h="2680" extrusionOk="0">
                  <a:moveTo>
                    <a:pt x="2079" y="0"/>
                  </a:moveTo>
                  <a:cubicBezTo>
                    <a:pt x="1498" y="0"/>
                    <a:pt x="1000" y="374"/>
                    <a:pt x="817" y="893"/>
                  </a:cubicBezTo>
                  <a:lnTo>
                    <a:pt x="0" y="893"/>
                  </a:lnTo>
                  <a:lnTo>
                    <a:pt x="0" y="1786"/>
                  </a:lnTo>
                  <a:lnTo>
                    <a:pt x="817" y="1786"/>
                  </a:lnTo>
                  <a:cubicBezTo>
                    <a:pt x="1000" y="2305"/>
                    <a:pt x="1498" y="2679"/>
                    <a:pt x="2079" y="2679"/>
                  </a:cubicBezTo>
                  <a:cubicBezTo>
                    <a:pt x="2817" y="2679"/>
                    <a:pt x="3419" y="2079"/>
                    <a:pt x="3419" y="1341"/>
                  </a:cubicBezTo>
                  <a:cubicBezTo>
                    <a:pt x="3419" y="601"/>
                    <a:pt x="2817" y="0"/>
                    <a:pt x="2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2681825" y="3745725"/>
              <a:ext cx="85450" cy="67000"/>
            </a:xfrm>
            <a:custGeom>
              <a:avLst/>
              <a:gdLst/>
              <a:ahLst/>
              <a:cxnLst/>
              <a:rect l="l" t="t" r="r" b="b"/>
              <a:pathLst>
                <a:path w="3418" h="2680" extrusionOk="0">
                  <a:moveTo>
                    <a:pt x="1339" y="0"/>
                  </a:moveTo>
                  <a:cubicBezTo>
                    <a:pt x="601" y="0"/>
                    <a:pt x="1" y="600"/>
                    <a:pt x="1" y="1341"/>
                  </a:cubicBezTo>
                  <a:cubicBezTo>
                    <a:pt x="1" y="2079"/>
                    <a:pt x="601" y="2679"/>
                    <a:pt x="1339" y="2679"/>
                  </a:cubicBezTo>
                  <a:cubicBezTo>
                    <a:pt x="1922" y="2679"/>
                    <a:pt x="2418" y="2305"/>
                    <a:pt x="2603" y="1786"/>
                  </a:cubicBezTo>
                  <a:lnTo>
                    <a:pt x="3418" y="1786"/>
                  </a:lnTo>
                  <a:lnTo>
                    <a:pt x="3418" y="893"/>
                  </a:lnTo>
                  <a:lnTo>
                    <a:pt x="2603" y="893"/>
                  </a:lnTo>
                  <a:cubicBezTo>
                    <a:pt x="2418" y="374"/>
                    <a:pt x="1922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2976025" y="3663150"/>
              <a:ext cx="86825" cy="67000"/>
            </a:xfrm>
            <a:custGeom>
              <a:avLst/>
              <a:gdLst/>
              <a:ahLst/>
              <a:cxnLst/>
              <a:rect l="l" t="t" r="r" b="b"/>
              <a:pathLst>
                <a:path w="3473" h="2680" extrusionOk="0">
                  <a:moveTo>
                    <a:pt x="2132" y="1"/>
                  </a:moveTo>
                  <a:cubicBezTo>
                    <a:pt x="1551" y="1"/>
                    <a:pt x="1053" y="372"/>
                    <a:pt x="870" y="894"/>
                  </a:cubicBezTo>
                  <a:lnTo>
                    <a:pt x="1" y="894"/>
                  </a:lnTo>
                  <a:cubicBezTo>
                    <a:pt x="39" y="1189"/>
                    <a:pt x="55" y="1487"/>
                    <a:pt x="53" y="1787"/>
                  </a:cubicBezTo>
                  <a:lnTo>
                    <a:pt x="870" y="1787"/>
                  </a:lnTo>
                  <a:cubicBezTo>
                    <a:pt x="1053" y="2306"/>
                    <a:pt x="1551" y="2679"/>
                    <a:pt x="2132" y="2679"/>
                  </a:cubicBezTo>
                  <a:cubicBezTo>
                    <a:pt x="2870" y="2679"/>
                    <a:pt x="3472" y="2077"/>
                    <a:pt x="3472" y="1339"/>
                  </a:cubicBezTo>
                  <a:cubicBezTo>
                    <a:pt x="3472" y="601"/>
                    <a:pt x="2870" y="1"/>
                    <a:pt x="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2681825" y="3558975"/>
              <a:ext cx="86775" cy="67000"/>
            </a:xfrm>
            <a:custGeom>
              <a:avLst/>
              <a:gdLst/>
              <a:ahLst/>
              <a:cxnLst/>
              <a:rect l="l" t="t" r="r" b="b"/>
              <a:pathLst>
                <a:path w="3471" h="2680" extrusionOk="0">
                  <a:moveTo>
                    <a:pt x="1339" y="1"/>
                  </a:moveTo>
                  <a:cubicBezTo>
                    <a:pt x="601" y="1"/>
                    <a:pt x="1" y="601"/>
                    <a:pt x="1" y="1339"/>
                  </a:cubicBezTo>
                  <a:cubicBezTo>
                    <a:pt x="1" y="2077"/>
                    <a:pt x="601" y="2679"/>
                    <a:pt x="1339" y="2679"/>
                  </a:cubicBezTo>
                  <a:cubicBezTo>
                    <a:pt x="1922" y="2679"/>
                    <a:pt x="2418" y="2306"/>
                    <a:pt x="2603" y="1786"/>
                  </a:cubicBezTo>
                  <a:lnTo>
                    <a:pt x="3470" y="1786"/>
                  </a:lnTo>
                  <a:cubicBezTo>
                    <a:pt x="3434" y="1489"/>
                    <a:pt x="3415" y="1191"/>
                    <a:pt x="3418" y="893"/>
                  </a:cubicBezTo>
                  <a:lnTo>
                    <a:pt x="2603" y="893"/>
                  </a:lnTo>
                  <a:cubicBezTo>
                    <a:pt x="2418" y="372"/>
                    <a:pt x="1922" y="1"/>
                    <a:pt x="1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72" name="Google Shape;372;p44"/>
          <p:cNvCxnSpPr>
            <a:stCxn id="357" idx="2"/>
            <a:endCxn id="356" idx="0"/>
          </p:cNvCxnSpPr>
          <p:nvPr/>
        </p:nvCxnSpPr>
        <p:spPr>
          <a:xfrm>
            <a:off x="1584212" y="2058788"/>
            <a:ext cx="0" cy="38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44"/>
          <p:cNvCxnSpPr>
            <a:stCxn id="356" idx="2"/>
            <a:endCxn id="358" idx="0"/>
          </p:cNvCxnSpPr>
          <p:nvPr/>
        </p:nvCxnSpPr>
        <p:spPr>
          <a:xfrm>
            <a:off x="1584212" y="3204938"/>
            <a:ext cx="0" cy="262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4" name="Google Shape;374;p44"/>
          <p:cNvPicPr preferRelativeResize="0"/>
          <p:nvPr/>
        </p:nvPicPr>
        <p:blipFill rotWithShape="1">
          <a:blip r:embed="rId3">
            <a:alphaModFix/>
          </a:blip>
          <a:srcRect l="29945" t="6866" r="29949" b="6874"/>
          <a:stretch/>
        </p:blipFill>
        <p:spPr>
          <a:xfrm>
            <a:off x="144182" y="32973"/>
            <a:ext cx="864102" cy="1314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366;p44">
            <a:extLst>
              <a:ext uri="{FF2B5EF4-FFF2-40B4-BE49-F238E27FC236}">
                <a16:creationId xmlns:a16="http://schemas.microsoft.com/office/drawing/2014/main" id="{4559A1AB-00C2-866E-F36F-ADF64C0AB177}"/>
              </a:ext>
            </a:extLst>
          </p:cNvPr>
          <p:cNvGrpSpPr/>
          <p:nvPr/>
        </p:nvGrpSpPr>
        <p:grpSpPr>
          <a:xfrm>
            <a:off x="1393700" y="2632825"/>
            <a:ext cx="381025" cy="381025"/>
            <a:chOff x="3431725" y="3454025"/>
            <a:chExt cx="381025" cy="381025"/>
          </a:xfrm>
        </p:grpSpPr>
        <p:sp>
          <p:nvSpPr>
            <p:cNvPr id="7" name="Google Shape;367;p44">
              <a:extLst>
                <a:ext uri="{FF2B5EF4-FFF2-40B4-BE49-F238E27FC236}">
                  <a16:creationId xmlns:a16="http://schemas.microsoft.com/office/drawing/2014/main" id="{A419CF7E-0B71-38B7-C84E-0D8E091038E9}"/>
                </a:ext>
              </a:extLst>
            </p:cNvPr>
            <p:cNvSpPr/>
            <p:nvPr/>
          </p:nvSpPr>
          <p:spPr>
            <a:xfrm>
              <a:off x="3539550" y="3454025"/>
              <a:ext cx="165450" cy="381025"/>
            </a:xfrm>
            <a:custGeom>
              <a:avLst/>
              <a:gdLst/>
              <a:ahLst/>
              <a:cxnLst/>
              <a:rect l="l" t="t" r="r" b="b"/>
              <a:pathLst>
                <a:path w="6618" h="15241" extrusionOk="0">
                  <a:moveTo>
                    <a:pt x="1415" y="0"/>
                  </a:moveTo>
                  <a:cubicBezTo>
                    <a:pt x="634" y="0"/>
                    <a:pt x="0" y="636"/>
                    <a:pt x="0" y="1415"/>
                  </a:cubicBezTo>
                  <a:lnTo>
                    <a:pt x="0" y="5153"/>
                  </a:lnTo>
                  <a:cubicBezTo>
                    <a:pt x="0" y="7032"/>
                    <a:pt x="426" y="7639"/>
                    <a:pt x="1893" y="9290"/>
                  </a:cubicBezTo>
                  <a:lnTo>
                    <a:pt x="1893" y="13826"/>
                  </a:lnTo>
                  <a:cubicBezTo>
                    <a:pt x="1893" y="14604"/>
                    <a:pt x="2529" y="15240"/>
                    <a:pt x="3308" y="15240"/>
                  </a:cubicBezTo>
                  <a:cubicBezTo>
                    <a:pt x="4089" y="15240"/>
                    <a:pt x="4722" y="14604"/>
                    <a:pt x="4722" y="13826"/>
                  </a:cubicBezTo>
                  <a:lnTo>
                    <a:pt x="4722" y="9304"/>
                  </a:lnTo>
                  <a:cubicBezTo>
                    <a:pt x="6313" y="7697"/>
                    <a:pt x="6618" y="7004"/>
                    <a:pt x="6618" y="5161"/>
                  </a:cubicBezTo>
                  <a:lnTo>
                    <a:pt x="6618" y="1415"/>
                  </a:lnTo>
                  <a:cubicBezTo>
                    <a:pt x="6618" y="636"/>
                    <a:pt x="5982" y="0"/>
                    <a:pt x="5203" y="0"/>
                  </a:cubicBezTo>
                  <a:cubicBezTo>
                    <a:pt x="4422" y="0"/>
                    <a:pt x="3786" y="636"/>
                    <a:pt x="3786" y="1415"/>
                  </a:cubicBezTo>
                  <a:lnTo>
                    <a:pt x="3786" y="5525"/>
                  </a:lnTo>
                  <a:cubicBezTo>
                    <a:pt x="3786" y="5789"/>
                    <a:pt x="3572" y="6003"/>
                    <a:pt x="3308" y="6003"/>
                  </a:cubicBezTo>
                  <a:cubicBezTo>
                    <a:pt x="3043" y="6003"/>
                    <a:pt x="2829" y="5789"/>
                    <a:pt x="2829" y="5525"/>
                  </a:cubicBezTo>
                  <a:lnTo>
                    <a:pt x="2829" y="1415"/>
                  </a:lnTo>
                  <a:cubicBezTo>
                    <a:pt x="2829" y="636"/>
                    <a:pt x="2193" y="0"/>
                    <a:pt x="1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8;p44">
              <a:extLst>
                <a:ext uri="{FF2B5EF4-FFF2-40B4-BE49-F238E27FC236}">
                  <a16:creationId xmlns:a16="http://schemas.microsoft.com/office/drawing/2014/main" id="{FF6E5461-AE30-8CBB-2393-285AC43EFB2F}"/>
                </a:ext>
              </a:extLst>
            </p:cNvPr>
            <p:cNvSpPr/>
            <p:nvPr/>
          </p:nvSpPr>
          <p:spPr>
            <a:xfrm>
              <a:off x="3727300" y="3476350"/>
              <a:ext cx="85450" cy="67000"/>
            </a:xfrm>
            <a:custGeom>
              <a:avLst/>
              <a:gdLst/>
              <a:ahLst/>
              <a:cxnLst/>
              <a:rect l="l" t="t" r="r" b="b"/>
              <a:pathLst>
                <a:path w="3418" h="2680" extrusionOk="0">
                  <a:moveTo>
                    <a:pt x="2079" y="0"/>
                  </a:moveTo>
                  <a:cubicBezTo>
                    <a:pt x="1496" y="0"/>
                    <a:pt x="1001" y="374"/>
                    <a:pt x="815" y="893"/>
                  </a:cubicBezTo>
                  <a:lnTo>
                    <a:pt x="1" y="893"/>
                  </a:lnTo>
                  <a:lnTo>
                    <a:pt x="1" y="1786"/>
                  </a:lnTo>
                  <a:lnTo>
                    <a:pt x="815" y="1786"/>
                  </a:lnTo>
                  <a:cubicBezTo>
                    <a:pt x="1001" y="2305"/>
                    <a:pt x="1496" y="2679"/>
                    <a:pt x="2079" y="2679"/>
                  </a:cubicBezTo>
                  <a:cubicBezTo>
                    <a:pt x="2817" y="2679"/>
                    <a:pt x="3418" y="2079"/>
                    <a:pt x="3418" y="1341"/>
                  </a:cubicBezTo>
                  <a:cubicBezTo>
                    <a:pt x="3418" y="601"/>
                    <a:pt x="2817" y="0"/>
                    <a:pt x="2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9;p44">
              <a:extLst>
                <a:ext uri="{FF2B5EF4-FFF2-40B4-BE49-F238E27FC236}">
                  <a16:creationId xmlns:a16="http://schemas.microsoft.com/office/drawing/2014/main" id="{7D803340-2ED3-572B-0CF7-D6010A8B52F0}"/>
                </a:ext>
              </a:extLst>
            </p:cNvPr>
            <p:cNvSpPr/>
            <p:nvPr/>
          </p:nvSpPr>
          <p:spPr>
            <a:xfrm>
              <a:off x="3431725" y="3558975"/>
              <a:ext cx="86350" cy="67000"/>
            </a:xfrm>
            <a:custGeom>
              <a:avLst/>
              <a:gdLst/>
              <a:ahLst/>
              <a:cxnLst/>
              <a:rect l="l" t="t" r="r" b="b"/>
              <a:pathLst>
                <a:path w="3454" h="2680" extrusionOk="0">
                  <a:moveTo>
                    <a:pt x="1341" y="1"/>
                  </a:moveTo>
                  <a:cubicBezTo>
                    <a:pt x="603" y="1"/>
                    <a:pt x="1" y="601"/>
                    <a:pt x="1" y="1339"/>
                  </a:cubicBezTo>
                  <a:cubicBezTo>
                    <a:pt x="1" y="2077"/>
                    <a:pt x="603" y="2679"/>
                    <a:pt x="1341" y="2679"/>
                  </a:cubicBezTo>
                  <a:cubicBezTo>
                    <a:pt x="1922" y="2679"/>
                    <a:pt x="2420" y="2306"/>
                    <a:pt x="2603" y="1786"/>
                  </a:cubicBezTo>
                  <a:lnTo>
                    <a:pt x="3454" y="1786"/>
                  </a:lnTo>
                  <a:cubicBezTo>
                    <a:pt x="3427" y="1515"/>
                    <a:pt x="3418" y="1205"/>
                    <a:pt x="3420" y="893"/>
                  </a:cubicBezTo>
                  <a:lnTo>
                    <a:pt x="2603" y="893"/>
                  </a:lnTo>
                  <a:cubicBezTo>
                    <a:pt x="2420" y="372"/>
                    <a:pt x="1922" y="1"/>
                    <a:pt x="1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0;p44">
              <a:extLst>
                <a:ext uri="{FF2B5EF4-FFF2-40B4-BE49-F238E27FC236}">
                  <a16:creationId xmlns:a16="http://schemas.microsoft.com/office/drawing/2014/main" id="{A79AA7D5-0C79-A4F2-7DDD-75982BF16F37}"/>
                </a:ext>
              </a:extLst>
            </p:cNvPr>
            <p:cNvSpPr/>
            <p:nvPr/>
          </p:nvSpPr>
          <p:spPr>
            <a:xfrm>
              <a:off x="3474350" y="3745725"/>
              <a:ext cx="90225" cy="67000"/>
            </a:xfrm>
            <a:custGeom>
              <a:avLst/>
              <a:gdLst/>
              <a:ahLst/>
              <a:cxnLst/>
              <a:rect l="l" t="t" r="r" b="b"/>
              <a:pathLst>
                <a:path w="3609" h="2680" extrusionOk="0">
                  <a:moveTo>
                    <a:pt x="1339" y="0"/>
                  </a:moveTo>
                  <a:cubicBezTo>
                    <a:pt x="601" y="0"/>
                    <a:pt x="1" y="600"/>
                    <a:pt x="1" y="1341"/>
                  </a:cubicBezTo>
                  <a:cubicBezTo>
                    <a:pt x="1" y="2079"/>
                    <a:pt x="601" y="2679"/>
                    <a:pt x="1339" y="2679"/>
                  </a:cubicBezTo>
                  <a:cubicBezTo>
                    <a:pt x="1922" y="2679"/>
                    <a:pt x="2418" y="2305"/>
                    <a:pt x="2603" y="1786"/>
                  </a:cubicBezTo>
                  <a:lnTo>
                    <a:pt x="3608" y="1786"/>
                  </a:lnTo>
                  <a:lnTo>
                    <a:pt x="3608" y="893"/>
                  </a:lnTo>
                  <a:lnTo>
                    <a:pt x="2603" y="893"/>
                  </a:lnTo>
                  <a:cubicBezTo>
                    <a:pt x="2418" y="374"/>
                    <a:pt x="1922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1;p44">
              <a:extLst>
                <a:ext uri="{FF2B5EF4-FFF2-40B4-BE49-F238E27FC236}">
                  <a16:creationId xmlns:a16="http://schemas.microsoft.com/office/drawing/2014/main" id="{D747D872-5B91-3E03-9223-F7691ED5F7D4}"/>
                </a:ext>
              </a:extLst>
            </p:cNvPr>
            <p:cNvSpPr/>
            <p:nvPr/>
          </p:nvSpPr>
          <p:spPr>
            <a:xfrm>
              <a:off x="3679925" y="3663150"/>
              <a:ext cx="90200" cy="67000"/>
            </a:xfrm>
            <a:custGeom>
              <a:avLst/>
              <a:gdLst/>
              <a:ahLst/>
              <a:cxnLst/>
              <a:rect l="l" t="t" r="r" b="b"/>
              <a:pathLst>
                <a:path w="3608" h="2680" extrusionOk="0">
                  <a:moveTo>
                    <a:pt x="2269" y="1"/>
                  </a:moveTo>
                  <a:cubicBezTo>
                    <a:pt x="1686" y="1"/>
                    <a:pt x="1191" y="372"/>
                    <a:pt x="1007" y="894"/>
                  </a:cubicBezTo>
                  <a:lnTo>
                    <a:pt x="381" y="894"/>
                  </a:lnTo>
                  <a:cubicBezTo>
                    <a:pt x="262" y="1027"/>
                    <a:pt x="136" y="1163"/>
                    <a:pt x="0" y="1303"/>
                  </a:cubicBezTo>
                  <a:lnTo>
                    <a:pt x="0" y="1787"/>
                  </a:lnTo>
                  <a:lnTo>
                    <a:pt x="1007" y="1787"/>
                  </a:lnTo>
                  <a:cubicBezTo>
                    <a:pt x="1191" y="2306"/>
                    <a:pt x="1686" y="2679"/>
                    <a:pt x="2269" y="2679"/>
                  </a:cubicBezTo>
                  <a:cubicBezTo>
                    <a:pt x="3008" y="2679"/>
                    <a:pt x="3608" y="2077"/>
                    <a:pt x="3608" y="1339"/>
                  </a:cubicBezTo>
                  <a:cubicBezTo>
                    <a:pt x="3608" y="601"/>
                    <a:pt x="3008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366;p44">
            <a:extLst>
              <a:ext uri="{FF2B5EF4-FFF2-40B4-BE49-F238E27FC236}">
                <a16:creationId xmlns:a16="http://schemas.microsoft.com/office/drawing/2014/main" id="{89F149D6-6986-BEB7-0521-3C6A5562C94E}"/>
              </a:ext>
            </a:extLst>
          </p:cNvPr>
          <p:cNvGrpSpPr/>
          <p:nvPr/>
        </p:nvGrpSpPr>
        <p:grpSpPr>
          <a:xfrm>
            <a:off x="1393674" y="1498413"/>
            <a:ext cx="381025" cy="381025"/>
            <a:chOff x="3431725" y="3454025"/>
            <a:chExt cx="381025" cy="381025"/>
          </a:xfrm>
        </p:grpSpPr>
        <p:sp>
          <p:nvSpPr>
            <p:cNvPr id="15" name="Google Shape;367;p44">
              <a:extLst>
                <a:ext uri="{FF2B5EF4-FFF2-40B4-BE49-F238E27FC236}">
                  <a16:creationId xmlns:a16="http://schemas.microsoft.com/office/drawing/2014/main" id="{2D2FB5FE-F32C-BAAC-BFA6-77D362E29201}"/>
                </a:ext>
              </a:extLst>
            </p:cNvPr>
            <p:cNvSpPr/>
            <p:nvPr/>
          </p:nvSpPr>
          <p:spPr>
            <a:xfrm>
              <a:off x="3539550" y="3454025"/>
              <a:ext cx="165450" cy="381025"/>
            </a:xfrm>
            <a:custGeom>
              <a:avLst/>
              <a:gdLst/>
              <a:ahLst/>
              <a:cxnLst/>
              <a:rect l="l" t="t" r="r" b="b"/>
              <a:pathLst>
                <a:path w="6618" h="15241" extrusionOk="0">
                  <a:moveTo>
                    <a:pt x="1415" y="0"/>
                  </a:moveTo>
                  <a:cubicBezTo>
                    <a:pt x="634" y="0"/>
                    <a:pt x="0" y="636"/>
                    <a:pt x="0" y="1415"/>
                  </a:cubicBezTo>
                  <a:lnTo>
                    <a:pt x="0" y="5153"/>
                  </a:lnTo>
                  <a:cubicBezTo>
                    <a:pt x="0" y="7032"/>
                    <a:pt x="426" y="7639"/>
                    <a:pt x="1893" y="9290"/>
                  </a:cubicBezTo>
                  <a:lnTo>
                    <a:pt x="1893" y="13826"/>
                  </a:lnTo>
                  <a:cubicBezTo>
                    <a:pt x="1893" y="14604"/>
                    <a:pt x="2529" y="15240"/>
                    <a:pt x="3308" y="15240"/>
                  </a:cubicBezTo>
                  <a:cubicBezTo>
                    <a:pt x="4089" y="15240"/>
                    <a:pt x="4722" y="14604"/>
                    <a:pt x="4722" y="13826"/>
                  </a:cubicBezTo>
                  <a:lnTo>
                    <a:pt x="4722" y="9304"/>
                  </a:lnTo>
                  <a:cubicBezTo>
                    <a:pt x="6313" y="7697"/>
                    <a:pt x="6618" y="7004"/>
                    <a:pt x="6618" y="5161"/>
                  </a:cubicBezTo>
                  <a:lnTo>
                    <a:pt x="6618" y="1415"/>
                  </a:lnTo>
                  <a:cubicBezTo>
                    <a:pt x="6618" y="636"/>
                    <a:pt x="5982" y="0"/>
                    <a:pt x="5203" y="0"/>
                  </a:cubicBezTo>
                  <a:cubicBezTo>
                    <a:pt x="4422" y="0"/>
                    <a:pt x="3786" y="636"/>
                    <a:pt x="3786" y="1415"/>
                  </a:cubicBezTo>
                  <a:lnTo>
                    <a:pt x="3786" y="5525"/>
                  </a:lnTo>
                  <a:cubicBezTo>
                    <a:pt x="3786" y="5789"/>
                    <a:pt x="3572" y="6003"/>
                    <a:pt x="3308" y="6003"/>
                  </a:cubicBezTo>
                  <a:cubicBezTo>
                    <a:pt x="3043" y="6003"/>
                    <a:pt x="2829" y="5789"/>
                    <a:pt x="2829" y="5525"/>
                  </a:cubicBezTo>
                  <a:lnTo>
                    <a:pt x="2829" y="1415"/>
                  </a:lnTo>
                  <a:cubicBezTo>
                    <a:pt x="2829" y="636"/>
                    <a:pt x="2193" y="0"/>
                    <a:pt x="1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8;p44">
              <a:extLst>
                <a:ext uri="{FF2B5EF4-FFF2-40B4-BE49-F238E27FC236}">
                  <a16:creationId xmlns:a16="http://schemas.microsoft.com/office/drawing/2014/main" id="{B864B7F1-28B1-8B8B-FC56-8EF512955C2E}"/>
                </a:ext>
              </a:extLst>
            </p:cNvPr>
            <p:cNvSpPr/>
            <p:nvPr/>
          </p:nvSpPr>
          <p:spPr>
            <a:xfrm>
              <a:off x="3727300" y="3476350"/>
              <a:ext cx="85450" cy="67000"/>
            </a:xfrm>
            <a:custGeom>
              <a:avLst/>
              <a:gdLst/>
              <a:ahLst/>
              <a:cxnLst/>
              <a:rect l="l" t="t" r="r" b="b"/>
              <a:pathLst>
                <a:path w="3418" h="2680" extrusionOk="0">
                  <a:moveTo>
                    <a:pt x="2079" y="0"/>
                  </a:moveTo>
                  <a:cubicBezTo>
                    <a:pt x="1496" y="0"/>
                    <a:pt x="1001" y="374"/>
                    <a:pt x="815" y="893"/>
                  </a:cubicBezTo>
                  <a:lnTo>
                    <a:pt x="1" y="893"/>
                  </a:lnTo>
                  <a:lnTo>
                    <a:pt x="1" y="1786"/>
                  </a:lnTo>
                  <a:lnTo>
                    <a:pt x="815" y="1786"/>
                  </a:lnTo>
                  <a:cubicBezTo>
                    <a:pt x="1001" y="2305"/>
                    <a:pt x="1496" y="2679"/>
                    <a:pt x="2079" y="2679"/>
                  </a:cubicBezTo>
                  <a:cubicBezTo>
                    <a:pt x="2817" y="2679"/>
                    <a:pt x="3418" y="2079"/>
                    <a:pt x="3418" y="1341"/>
                  </a:cubicBezTo>
                  <a:cubicBezTo>
                    <a:pt x="3418" y="601"/>
                    <a:pt x="2817" y="0"/>
                    <a:pt x="2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;p44">
              <a:extLst>
                <a:ext uri="{FF2B5EF4-FFF2-40B4-BE49-F238E27FC236}">
                  <a16:creationId xmlns:a16="http://schemas.microsoft.com/office/drawing/2014/main" id="{850CED1B-D358-F3AD-E7CB-4B9015543379}"/>
                </a:ext>
              </a:extLst>
            </p:cNvPr>
            <p:cNvSpPr/>
            <p:nvPr/>
          </p:nvSpPr>
          <p:spPr>
            <a:xfrm>
              <a:off x="3431725" y="3558975"/>
              <a:ext cx="86350" cy="67000"/>
            </a:xfrm>
            <a:custGeom>
              <a:avLst/>
              <a:gdLst/>
              <a:ahLst/>
              <a:cxnLst/>
              <a:rect l="l" t="t" r="r" b="b"/>
              <a:pathLst>
                <a:path w="3454" h="2680" extrusionOk="0">
                  <a:moveTo>
                    <a:pt x="1341" y="1"/>
                  </a:moveTo>
                  <a:cubicBezTo>
                    <a:pt x="603" y="1"/>
                    <a:pt x="1" y="601"/>
                    <a:pt x="1" y="1339"/>
                  </a:cubicBezTo>
                  <a:cubicBezTo>
                    <a:pt x="1" y="2077"/>
                    <a:pt x="603" y="2679"/>
                    <a:pt x="1341" y="2679"/>
                  </a:cubicBezTo>
                  <a:cubicBezTo>
                    <a:pt x="1922" y="2679"/>
                    <a:pt x="2420" y="2306"/>
                    <a:pt x="2603" y="1786"/>
                  </a:cubicBezTo>
                  <a:lnTo>
                    <a:pt x="3454" y="1786"/>
                  </a:lnTo>
                  <a:cubicBezTo>
                    <a:pt x="3427" y="1515"/>
                    <a:pt x="3418" y="1205"/>
                    <a:pt x="3420" y="893"/>
                  </a:cubicBezTo>
                  <a:lnTo>
                    <a:pt x="2603" y="893"/>
                  </a:lnTo>
                  <a:cubicBezTo>
                    <a:pt x="2420" y="372"/>
                    <a:pt x="1922" y="1"/>
                    <a:pt x="1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0;p44">
              <a:extLst>
                <a:ext uri="{FF2B5EF4-FFF2-40B4-BE49-F238E27FC236}">
                  <a16:creationId xmlns:a16="http://schemas.microsoft.com/office/drawing/2014/main" id="{E4014274-DF14-5413-B0BF-FFF2EC29D96A}"/>
                </a:ext>
              </a:extLst>
            </p:cNvPr>
            <p:cNvSpPr/>
            <p:nvPr/>
          </p:nvSpPr>
          <p:spPr>
            <a:xfrm>
              <a:off x="3474350" y="3745725"/>
              <a:ext cx="90225" cy="67000"/>
            </a:xfrm>
            <a:custGeom>
              <a:avLst/>
              <a:gdLst/>
              <a:ahLst/>
              <a:cxnLst/>
              <a:rect l="l" t="t" r="r" b="b"/>
              <a:pathLst>
                <a:path w="3609" h="2680" extrusionOk="0">
                  <a:moveTo>
                    <a:pt x="1339" y="0"/>
                  </a:moveTo>
                  <a:cubicBezTo>
                    <a:pt x="601" y="0"/>
                    <a:pt x="1" y="600"/>
                    <a:pt x="1" y="1341"/>
                  </a:cubicBezTo>
                  <a:cubicBezTo>
                    <a:pt x="1" y="2079"/>
                    <a:pt x="601" y="2679"/>
                    <a:pt x="1339" y="2679"/>
                  </a:cubicBezTo>
                  <a:cubicBezTo>
                    <a:pt x="1922" y="2679"/>
                    <a:pt x="2418" y="2305"/>
                    <a:pt x="2603" y="1786"/>
                  </a:cubicBezTo>
                  <a:lnTo>
                    <a:pt x="3608" y="1786"/>
                  </a:lnTo>
                  <a:lnTo>
                    <a:pt x="3608" y="893"/>
                  </a:lnTo>
                  <a:lnTo>
                    <a:pt x="2603" y="893"/>
                  </a:lnTo>
                  <a:cubicBezTo>
                    <a:pt x="2418" y="374"/>
                    <a:pt x="1922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1;p44">
              <a:extLst>
                <a:ext uri="{FF2B5EF4-FFF2-40B4-BE49-F238E27FC236}">
                  <a16:creationId xmlns:a16="http://schemas.microsoft.com/office/drawing/2014/main" id="{661E5E3B-A93E-0F0A-5BC1-9553143F7A1C}"/>
                </a:ext>
              </a:extLst>
            </p:cNvPr>
            <p:cNvSpPr/>
            <p:nvPr/>
          </p:nvSpPr>
          <p:spPr>
            <a:xfrm>
              <a:off x="3679925" y="3663150"/>
              <a:ext cx="90200" cy="67000"/>
            </a:xfrm>
            <a:custGeom>
              <a:avLst/>
              <a:gdLst/>
              <a:ahLst/>
              <a:cxnLst/>
              <a:rect l="l" t="t" r="r" b="b"/>
              <a:pathLst>
                <a:path w="3608" h="2680" extrusionOk="0">
                  <a:moveTo>
                    <a:pt x="2269" y="1"/>
                  </a:moveTo>
                  <a:cubicBezTo>
                    <a:pt x="1686" y="1"/>
                    <a:pt x="1191" y="372"/>
                    <a:pt x="1007" y="894"/>
                  </a:cubicBezTo>
                  <a:lnTo>
                    <a:pt x="381" y="894"/>
                  </a:lnTo>
                  <a:cubicBezTo>
                    <a:pt x="262" y="1027"/>
                    <a:pt x="136" y="1163"/>
                    <a:pt x="0" y="1303"/>
                  </a:cubicBezTo>
                  <a:lnTo>
                    <a:pt x="0" y="1787"/>
                  </a:lnTo>
                  <a:lnTo>
                    <a:pt x="1007" y="1787"/>
                  </a:lnTo>
                  <a:cubicBezTo>
                    <a:pt x="1191" y="2306"/>
                    <a:pt x="1686" y="2679"/>
                    <a:pt x="2269" y="2679"/>
                  </a:cubicBezTo>
                  <a:cubicBezTo>
                    <a:pt x="3008" y="2679"/>
                    <a:pt x="3608" y="2077"/>
                    <a:pt x="3608" y="1339"/>
                  </a:cubicBezTo>
                  <a:cubicBezTo>
                    <a:pt x="3608" y="601"/>
                    <a:pt x="3008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944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Lato Light"/>
                <a:ea typeface="Lato Light"/>
                <a:cs typeface="Lato Light"/>
                <a:sym typeface="Lato Light"/>
              </a:rPr>
              <a:t>Why genetics in surgery</a:t>
            </a:r>
            <a:endParaRPr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51" name="Google Shape;351;p44"/>
          <p:cNvSpPr txBox="1">
            <a:spLocks noGrp="1"/>
          </p:cNvSpPr>
          <p:nvPr>
            <p:ph type="subTitle" idx="1"/>
          </p:nvPr>
        </p:nvSpPr>
        <p:spPr>
          <a:xfrm>
            <a:off x="2222810" y="1416638"/>
            <a:ext cx="2139547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latin typeface="+mj-lt"/>
              </a:rPr>
              <a:t>SURGICAL IMPLICATIONS</a:t>
            </a:r>
            <a:endParaRPr sz="2000" dirty="0">
              <a:latin typeface="+mj-lt"/>
            </a:endParaRPr>
          </a:p>
        </p:txBody>
      </p:sp>
      <p:sp>
        <p:nvSpPr>
          <p:cNvPr id="352" name="Google Shape;352;p44"/>
          <p:cNvSpPr txBox="1">
            <a:spLocks noGrp="1"/>
          </p:cNvSpPr>
          <p:nvPr>
            <p:ph type="subTitle" idx="2"/>
          </p:nvPr>
        </p:nvSpPr>
        <p:spPr>
          <a:xfrm flipH="1">
            <a:off x="2222812" y="2562788"/>
            <a:ext cx="2077098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latin typeface="+mj-lt"/>
              </a:rPr>
              <a:t>COUNSELLING/THERAPEUTICS</a:t>
            </a:r>
            <a:endParaRPr sz="1800" dirty="0">
              <a:latin typeface="+mj-lt"/>
            </a:endParaRPr>
          </a:p>
        </p:txBody>
      </p:sp>
      <p:sp>
        <p:nvSpPr>
          <p:cNvPr id="353" name="Google Shape;353;p44"/>
          <p:cNvSpPr txBox="1">
            <a:spLocks noGrp="1"/>
          </p:cNvSpPr>
          <p:nvPr>
            <p:ph type="subTitle" idx="3"/>
          </p:nvPr>
        </p:nvSpPr>
        <p:spPr>
          <a:xfrm>
            <a:off x="5102798" y="1312444"/>
            <a:ext cx="3659174" cy="6252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Ehler Danlos syndrome, Field effects of mutations</a:t>
            </a:r>
            <a:endParaRPr sz="1800" dirty="0">
              <a:latin typeface="+mj-lt"/>
            </a:endParaRPr>
          </a:p>
        </p:txBody>
      </p:sp>
      <p:sp>
        <p:nvSpPr>
          <p:cNvPr id="354" name="Google Shape;354;p44"/>
          <p:cNvSpPr txBox="1">
            <a:spLocks noGrp="1"/>
          </p:cNvSpPr>
          <p:nvPr>
            <p:ph type="subTitle" idx="4"/>
          </p:nvPr>
        </p:nvSpPr>
        <p:spPr>
          <a:xfrm flipH="1">
            <a:off x="5102798" y="2841950"/>
            <a:ext cx="3668095" cy="10286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Give risk estimates for the next pregnancy and screening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Mutation can be targeted for therapy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Preconceptional Folate for spinal dysraphism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Limit teratogens</a:t>
            </a:r>
            <a:endParaRPr sz="1800" dirty="0">
              <a:latin typeface="+mj-lt"/>
            </a:endParaRPr>
          </a:p>
        </p:txBody>
      </p:sp>
      <p:sp>
        <p:nvSpPr>
          <p:cNvPr id="356" name="Google Shape;356;p44"/>
          <p:cNvSpPr/>
          <p:nvPr/>
        </p:nvSpPr>
        <p:spPr>
          <a:xfrm>
            <a:off x="1202612" y="2441738"/>
            <a:ext cx="763200" cy="7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4"/>
          <p:cNvSpPr/>
          <p:nvPr/>
        </p:nvSpPr>
        <p:spPr>
          <a:xfrm>
            <a:off x="1202612" y="1295588"/>
            <a:ext cx="763200" cy="7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2" name="Google Shape;372;p44"/>
          <p:cNvCxnSpPr>
            <a:stCxn id="357" idx="2"/>
            <a:endCxn id="356" idx="0"/>
          </p:cNvCxnSpPr>
          <p:nvPr/>
        </p:nvCxnSpPr>
        <p:spPr>
          <a:xfrm>
            <a:off x="1584212" y="2058788"/>
            <a:ext cx="0" cy="38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4" name="Google Shape;374;p44"/>
          <p:cNvPicPr preferRelativeResize="0"/>
          <p:nvPr/>
        </p:nvPicPr>
        <p:blipFill rotWithShape="1">
          <a:blip r:embed="rId3">
            <a:alphaModFix/>
          </a:blip>
          <a:srcRect l="29945" t="6866" r="29949" b="6874"/>
          <a:stretch/>
        </p:blipFill>
        <p:spPr>
          <a:xfrm>
            <a:off x="144182" y="32973"/>
            <a:ext cx="864102" cy="1314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366;p44">
            <a:extLst>
              <a:ext uri="{FF2B5EF4-FFF2-40B4-BE49-F238E27FC236}">
                <a16:creationId xmlns:a16="http://schemas.microsoft.com/office/drawing/2014/main" id="{4559A1AB-00C2-866E-F36F-ADF64C0AB177}"/>
              </a:ext>
            </a:extLst>
          </p:cNvPr>
          <p:cNvGrpSpPr/>
          <p:nvPr/>
        </p:nvGrpSpPr>
        <p:grpSpPr>
          <a:xfrm>
            <a:off x="1393700" y="2632825"/>
            <a:ext cx="381025" cy="381025"/>
            <a:chOff x="3431725" y="3454025"/>
            <a:chExt cx="381025" cy="381025"/>
          </a:xfrm>
        </p:grpSpPr>
        <p:sp>
          <p:nvSpPr>
            <p:cNvPr id="7" name="Google Shape;367;p44">
              <a:extLst>
                <a:ext uri="{FF2B5EF4-FFF2-40B4-BE49-F238E27FC236}">
                  <a16:creationId xmlns:a16="http://schemas.microsoft.com/office/drawing/2014/main" id="{A419CF7E-0B71-38B7-C84E-0D8E091038E9}"/>
                </a:ext>
              </a:extLst>
            </p:cNvPr>
            <p:cNvSpPr/>
            <p:nvPr/>
          </p:nvSpPr>
          <p:spPr>
            <a:xfrm>
              <a:off x="3539550" y="3454025"/>
              <a:ext cx="165450" cy="381025"/>
            </a:xfrm>
            <a:custGeom>
              <a:avLst/>
              <a:gdLst/>
              <a:ahLst/>
              <a:cxnLst/>
              <a:rect l="l" t="t" r="r" b="b"/>
              <a:pathLst>
                <a:path w="6618" h="15241" extrusionOk="0">
                  <a:moveTo>
                    <a:pt x="1415" y="0"/>
                  </a:moveTo>
                  <a:cubicBezTo>
                    <a:pt x="634" y="0"/>
                    <a:pt x="0" y="636"/>
                    <a:pt x="0" y="1415"/>
                  </a:cubicBezTo>
                  <a:lnTo>
                    <a:pt x="0" y="5153"/>
                  </a:lnTo>
                  <a:cubicBezTo>
                    <a:pt x="0" y="7032"/>
                    <a:pt x="426" y="7639"/>
                    <a:pt x="1893" y="9290"/>
                  </a:cubicBezTo>
                  <a:lnTo>
                    <a:pt x="1893" y="13826"/>
                  </a:lnTo>
                  <a:cubicBezTo>
                    <a:pt x="1893" y="14604"/>
                    <a:pt x="2529" y="15240"/>
                    <a:pt x="3308" y="15240"/>
                  </a:cubicBezTo>
                  <a:cubicBezTo>
                    <a:pt x="4089" y="15240"/>
                    <a:pt x="4722" y="14604"/>
                    <a:pt x="4722" y="13826"/>
                  </a:cubicBezTo>
                  <a:lnTo>
                    <a:pt x="4722" y="9304"/>
                  </a:lnTo>
                  <a:cubicBezTo>
                    <a:pt x="6313" y="7697"/>
                    <a:pt x="6618" y="7004"/>
                    <a:pt x="6618" y="5161"/>
                  </a:cubicBezTo>
                  <a:lnTo>
                    <a:pt x="6618" y="1415"/>
                  </a:lnTo>
                  <a:cubicBezTo>
                    <a:pt x="6618" y="636"/>
                    <a:pt x="5982" y="0"/>
                    <a:pt x="5203" y="0"/>
                  </a:cubicBezTo>
                  <a:cubicBezTo>
                    <a:pt x="4422" y="0"/>
                    <a:pt x="3786" y="636"/>
                    <a:pt x="3786" y="1415"/>
                  </a:cubicBezTo>
                  <a:lnTo>
                    <a:pt x="3786" y="5525"/>
                  </a:lnTo>
                  <a:cubicBezTo>
                    <a:pt x="3786" y="5789"/>
                    <a:pt x="3572" y="6003"/>
                    <a:pt x="3308" y="6003"/>
                  </a:cubicBezTo>
                  <a:cubicBezTo>
                    <a:pt x="3043" y="6003"/>
                    <a:pt x="2829" y="5789"/>
                    <a:pt x="2829" y="5525"/>
                  </a:cubicBezTo>
                  <a:lnTo>
                    <a:pt x="2829" y="1415"/>
                  </a:lnTo>
                  <a:cubicBezTo>
                    <a:pt x="2829" y="636"/>
                    <a:pt x="2193" y="0"/>
                    <a:pt x="1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8;p44">
              <a:extLst>
                <a:ext uri="{FF2B5EF4-FFF2-40B4-BE49-F238E27FC236}">
                  <a16:creationId xmlns:a16="http://schemas.microsoft.com/office/drawing/2014/main" id="{FF6E5461-AE30-8CBB-2393-285AC43EFB2F}"/>
                </a:ext>
              </a:extLst>
            </p:cNvPr>
            <p:cNvSpPr/>
            <p:nvPr/>
          </p:nvSpPr>
          <p:spPr>
            <a:xfrm>
              <a:off x="3727300" y="3476350"/>
              <a:ext cx="85450" cy="67000"/>
            </a:xfrm>
            <a:custGeom>
              <a:avLst/>
              <a:gdLst/>
              <a:ahLst/>
              <a:cxnLst/>
              <a:rect l="l" t="t" r="r" b="b"/>
              <a:pathLst>
                <a:path w="3418" h="2680" extrusionOk="0">
                  <a:moveTo>
                    <a:pt x="2079" y="0"/>
                  </a:moveTo>
                  <a:cubicBezTo>
                    <a:pt x="1496" y="0"/>
                    <a:pt x="1001" y="374"/>
                    <a:pt x="815" y="893"/>
                  </a:cubicBezTo>
                  <a:lnTo>
                    <a:pt x="1" y="893"/>
                  </a:lnTo>
                  <a:lnTo>
                    <a:pt x="1" y="1786"/>
                  </a:lnTo>
                  <a:lnTo>
                    <a:pt x="815" y="1786"/>
                  </a:lnTo>
                  <a:cubicBezTo>
                    <a:pt x="1001" y="2305"/>
                    <a:pt x="1496" y="2679"/>
                    <a:pt x="2079" y="2679"/>
                  </a:cubicBezTo>
                  <a:cubicBezTo>
                    <a:pt x="2817" y="2679"/>
                    <a:pt x="3418" y="2079"/>
                    <a:pt x="3418" y="1341"/>
                  </a:cubicBezTo>
                  <a:cubicBezTo>
                    <a:pt x="3418" y="601"/>
                    <a:pt x="2817" y="0"/>
                    <a:pt x="2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9;p44">
              <a:extLst>
                <a:ext uri="{FF2B5EF4-FFF2-40B4-BE49-F238E27FC236}">
                  <a16:creationId xmlns:a16="http://schemas.microsoft.com/office/drawing/2014/main" id="{7D803340-2ED3-572B-0CF7-D6010A8B52F0}"/>
                </a:ext>
              </a:extLst>
            </p:cNvPr>
            <p:cNvSpPr/>
            <p:nvPr/>
          </p:nvSpPr>
          <p:spPr>
            <a:xfrm>
              <a:off x="3431725" y="3558975"/>
              <a:ext cx="86350" cy="67000"/>
            </a:xfrm>
            <a:custGeom>
              <a:avLst/>
              <a:gdLst/>
              <a:ahLst/>
              <a:cxnLst/>
              <a:rect l="l" t="t" r="r" b="b"/>
              <a:pathLst>
                <a:path w="3454" h="2680" extrusionOk="0">
                  <a:moveTo>
                    <a:pt x="1341" y="1"/>
                  </a:moveTo>
                  <a:cubicBezTo>
                    <a:pt x="603" y="1"/>
                    <a:pt x="1" y="601"/>
                    <a:pt x="1" y="1339"/>
                  </a:cubicBezTo>
                  <a:cubicBezTo>
                    <a:pt x="1" y="2077"/>
                    <a:pt x="603" y="2679"/>
                    <a:pt x="1341" y="2679"/>
                  </a:cubicBezTo>
                  <a:cubicBezTo>
                    <a:pt x="1922" y="2679"/>
                    <a:pt x="2420" y="2306"/>
                    <a:pt x="2603" y="1786"/>
                  </a:cubicBezTo>
                  <a:lnTo>
                    <a:pt x="3454" y="1786"/>
                  </a:lnTo>
                  <a:cubicBezTo>
                    <a:pt x="3427" y="1515"/>
                    <a:pt x="3418" y="1205"/>
                    <a:pt x="3420" y="893"/>
                  </a:cubicBezTo>
                  <a:lnTo>
                    <a:pt x="2603" y="893"/>
                  </a:lnTo>
                  <a:cubicBezTo>
                    <a:pt x="2420" y="372"/>
                    <a:pt x="1922" y="1"/>
                    <a:pt x="1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0;p44">
              <a:extLst>
                <a:ext uri="{FF2B5EF4-FFF2-40B4-BE49-F238E27FC236}">
                  <a16:creationId xmlns:a16="http://schemas.microsoft.com/office/drawing/2014/main" id="{A79AA7D5-0C79-A4F2-7DDD-75982BF16F37}"/>
                </a:ext>
              </a:extLst>
            </p:cNvPr>
            <p:cNvSpPr/>
            <p:nvPr/>
          </p:nvSpPr>
          <p:spPr>
            <a:xfrm>
              <a:off x="3474350" y="3745725"/>
              <a:ext cx="90225" cy="67000"/>
            </a:xfrm>
            <a:custGeom>
              <a:avLst/>
              <a:gdLst/>
              <a:ahLst/>
              <a:cxnLst/>
              <a:rect l="l" t="t" r="r" b="b"/>
              <a:pathLst>
                <a:path w="3609" h="2680" extrusionOk="0">
                  <a:moveTo>
                    <a:pt x="1339" y="0"/>
                  </a:moveTo>
                  <a:cubicBezTo>
                    <a:pt x="601" y="0"/>
                    <a:pt x="1" y="600"/>
                    <a:pt x="1" y="1341"/>
                  </a:cubicBezTo>
                  <a:cubicBezTo>
                    <a:pt x="1" y="2079"/>
                    <a:pt x="601" y="2679"/>
                    <a:pt x="1339" y="2679"/>
                  </a:cubicBezTo>
                  <a:cubicBezTo>
                    <a:pt x="1922" y="2679"/>
                    <a:pt x="2418" y="2305"/>
                    <a:pt x="2603" y="1786"/>
                  </a:cubicBezTo>
                  <a:lnTo>
                    <a:pt x="3608" y="1786"/>
                  </a:lnTo>
                  <a:lnTo>
                    <a:pt x="3608" y="893"/>
                  </a:lnTo>
                  <a:lnTo>
                    <a:pt x="2603" y="893"/>
                  </a:lnTo>
                  <a:cubicBezTo>
                    <a:pt x="2418" y="374"/>
                    <a:pt x="1922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1;p44">
              <a:extLst>
                <a:ext uri="{FF2B5EF4-FFF2-40B4-BE49-F238E27FC236}">
                  <a16:creationId xmlns:a16="http://schemas.microsoft.com/office/drawing/2014/main" id="{D747D872-5B91-3E03-9223-F7691ED5F7D4}"/>
                </a:ext>
              </a:extLst>
            </p:cNvPr>
            <p:cNvSpPr/>
            <p:nvPr/>
          </p:nvSpPr>
          <p:spPr>
            <a:xfrm>
              <a:off x="3679925" y="3663150"/>
              <a:ext cx="90200" cy="67000"/>
            </a:xfrm>
            <a:custGeom>
              <a:avLst/>
              <a:gdLst/>
              <a:ahLst/>
              <a:cxnLst/>
              <a:rect l="l" t="t" r="r" b="b"/>
              <a:pathLst>
                <a:path w="3608" h="2680" extrusionOk="0">
                  <a:moveTo>
                    <a:pt x="2269" y="1"/>
                  </a:moveTo>
                  <a:cubicBezTo>
                    <a:pt x="1686" y="1"/>
                    <a:pt x="1191" y="372"/>
                    <a:pt x="1007" y="894"/>
                  </a:cubicBezTo>
                  <a:lnTo>
                    <a:pt x="381" y="894"/>
                  </a:lnTo>
                  <a:cubicBezTo>
                    <a:pt x="262" y="1027"/>
                    <a:pt x="136" y="1163"/>
                    <a:pt x="0" y="1303"/>
                  </a:cubicBezTo>
                  <a:lnTo>
                    <a:pt x="0" y="1787"/>
                  </a:lnTo>
                  <a:lnTo>
                    <a:pt x="1007" y="1787"/>
                  </a:lnTo>
                  <a:cubicBezTo>
                    <a:pt x="1191" y="2306"/>
                    <a:pt x="1686" y="2679"/>
                    <a:pt x="2269" y="2679"/>
                  </a:cubicBezTo>
                  <a:cubicBezTo>
                    <a:pt x="3008" y="2679"/>
                    <a:pt x="3608" y="2077"/>
                    <a:pt x="3608" y="1339"/>
                  </a:cubicBezTo>
                  <a:cubicBezTo>
                    <a:pt x="3608" y="601"/>
                    <a:pt x="3008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366;p44">
            <a:extLst>
              <a:ext uri="{FF2B5EF4-FFF2-40B4-BE49-F238E27FC236}">
                <a16:creationId xmlns:a16="http://schemas.microsoft.com/office/drawing/2014/main" id="{89F149D6-6986-BEB7-0521-3C6A5562C94E}"/>
              </a:ext>
            </a:extLst>
          </p:cNvPr>
          <p:cNvGrpSpPr/>
          <p:nvPr/>
        </p:nvGrpSpPr>
        <p:grpSpPr>
          <a:xfrm>
            <a:off x="1393674" y="1498413"/>
            <a:ext cx="381025" cy="381025"/>
            <a:chOff x="3431725" y="3454025"/>
            <a:chExt cx="381025" cy="381025"/>
          </a:xfrm>
        </p:grpSpPr>
        <p:sp>
          <p:nvSpPr>
            <p:cNvPr id="15" name="Google Shape;367;p44">
              <a:extLst>
                <a:ext uri="{FF2B5EF4-FFF2-40B4-BE49-F238E27FC236}">
                  <a16:creationId xmlns:a16="http://schemas.microsoft.com/office/drawing/2014/main" id="{2D2FB5FE-F32C-BAAC-BFA6-77D362E29201}"/>
                </a:ext>
              </a:extLst>
            </p:cNvPr>
            <p:cNvSpPr/>
            <p:nvPr/>
          </p:nvSpPr>
          <p:spPr>
            <a:xfrm>
              <a:off x="3539550" y="3454025"/>
              <a:ext cx="165450" cy="381025"/>
            </a:xfrm>
            <a:custGeom>
              <a:avLst/>
              <a:gdLst/>
              <a:ahLst/>
              <a:cxnLst/>
              <a:rect l="l" t="t" r="r" b="b"/>
              <a:pathLst>
                <a:path w="6618" h="15241" extrusionOk="0">
                  <a:moveTo>
                    <a:pt x="1415" y="0"/>
                  </a:moveTo>
                  <a:cubicBezTo>
                    <a:pt x="634" y="0"/>
                    <a:pt x="0" y="636"/>
                    <a:pt x="0" y="1415"/>
                  </a:cubicBezTo>
                  <a:lnTo>
                    <a:pt x="0" y="5153"/>
                  </a:lnTo>
                  <a:cubicBezTo>
                    <a:pt x="0" y="7032"/>
                    <a:pt x="426" y="7639"/>
                    <a:pt x="1893" y="9290"/>
                  </a:cubicBezTo>
                  <a:lnTo>
                    <a:pt x="1893" y="13826"/>
                  </a:lnTo>
                  <a:cubicBezTo>
                    <a:pt x="1893" y="14604"/>
                    <a:pt x="2529" y="15240"/>
                    <a:pt x="3308" y="15240"/>
                  </a:cubicBezTo>
                  <a:cubicBezTo>
                    <a:pt x="4089" y="15240"/>
                    <a:pt x="4722" y="14604"/>
                    <a:pt x="4722" y="13826"/>
                  </a:cubicBezTo>
                  <a:lnTo>
                    <a:pt x="4722" y="9304"/>
                  </a:lnTo>
                  <a:cubicBezTo>
                    <a:pt x="6313" y="7697"/>
                    <a:pt x="6618" y="7004"/>
                    <a:pt x="6618" y="5161"/>
                  </a:cubicBezTo>
                  <a:lnTo>
                    <a:pt x="6618" y="1415"/>
                  </a:lnTo>
                  <a:cubicBezTo>
                    <a:pt x="6618" y="636"/>
                    <a:pt x="5982" y="0"/>
                    <a:pt x="5203" y="0"/>
                  </a:cubicBezTo>
                  <a:cubicBezTo>
                    <a:pt x="4422" y="0"/>
                    <a:pt x="3786" y="636"/>
                    <a:pt x="3786" y="1415"/>
                  </a:cubicBezTo>
                  <a:lnTo>
                    <a:pt x="3786" y="5525"/>
                  </a:lnTo>
                  <a:cubicBezTo>
                    <a:pt x="3786" y="5789"/>
                    <a:pt x="3572" y="6003"/>
                    <a:pt x="3308" y="6003"/>
                  </a:cubicBezTo>
                  <a:cubicBezTo>
                    <a:pt x="3043" y="6003"/>
                    <a:pt x="2829" y="5789"/>
                    <a:pt x="2829" y="5525"/>
                  </a:cubicBezTo>
                  <a:lnTo>
                    <a:pt x="2829" y="1415"/>
                  </a:lnTo>
                  <a:cubicBezTo>
                    <a:pt x="2829" y="636"/>
                    <a:pt x="2193" y="0"/>
                    <a:pt x="1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8;p44">
              <a:extLst>
                <a:ext uri="{FF2B5EF4-FFF2-40B4-BE49-F238E27FC236}">
                  <a16:creationId xmlns:a16="http://schemas.microsoft.com/office/drawing/2014/main" id="{B864B7F1-28B1-8B8B-FC56-8EF512955C2E}"/>
                </a:ext>
              </a:extLst>
            </p:cNvPr>
            <p:cNvSpPr/>
            <p:nvPr/>
          </p:nvSpPr>
          <p:spPr>
            <a:xfrm>
              <a:off x="3727300" y="3476350"/>
              <a:ext cx="85450" cy="67000"/>
            </a:xfrm>
            <a:custGeom>
              <a:avLst/>
              <a:gdLst/>
              <a:ahLst/>
              <a:cxnLst/>
              <a:rect l="l" t="t" r="r" b="b"/>
              <a:pathLst>
                <a:path w="3418" h="2680" extrusionOk="0">
                  <a:moveTo>
                    <a:pt x="2079" y="0"/>
                  </a:moveTo>
                  <a:cubicBezTo>
                    <a:pt x="1496" y="0"/>
                    <a:pt x="1001" y="374"/>
                    <a:pt x="815" y="893"/>
                  </a:cubicBezTo>
                  <a:lnTo>
                    <a:pt x="1" y="893"/>
                  </a:lnTo>
                  <a:lnTo>
                    <a:pt x="1" y="1786"/>
                  </a:lnTo>
                  <a:lnTo>
                    <a:pt x="815" y="1786"/>
                  </a:lnTo>
                  <a:cubicBezTo>
                    <a:pt x="1001" y="2305"/>
                    <a:pt x="1496" y="2679"/>
                    <a:pt x="2079" y="2679"/>
                  </a:cubicBezTo>
                  <a:cubicBezTo>
                    <a:pt x="2817" y="2679"/>
                    <a:pt x="3418" y="2079"/>
                    <a:pt x="3418" y="1341"/>
                  </a:cubicBezTo>
                  <a:cubicBezTo>
                    <a:pt x="3418" y="601"/>
                    <a:pt x="2817" y="0"/>
                    <a:pt x="2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;p44">
              <a:extLst>
                <a:ext uri="{FF2B5EF4-FFF2-40B4-BE49-F238E27FC236}">
                  <a16:creationId xmlns:a16="http://schemas.microsoft.com/office/drawing/2014/main" id="{850CED1B-D358-F3AD-E7CB-4B9015543379}"/>
                </a:ext>
              </a:extLst>
            </p:cNvPr>
            <p:cNvSpPr/>
            <p:nvPr/>
          </p:nvSpPr>
          <p:spPr>
            <a:xfrm>
              <a:off x="3431725" y="3558975"/>
              <a:ext cx="86350" cy="67000"/>
            </a:xfrm>
            <a:custGeom>
              <a:avLst/>
              <a:gdLst/>
              <a:ahLst/>
              <a:cxnLst/>
              <a:rect l="l" t="t" r="r" b="b"/>
              <a:pathLst>
                <a:path w="3454" h="2680" extrusionOk="0">
                  <a:moveTo>
                    <a:pt x="1341" y="1"/>
                  </a:moveTo>
                  <a:cubicBezTo>
                    <a:pt x="603" y="1"/>
                    <a:pt x="1" y="601"/>
                    <a:pt x="1" y="1339"/>
                  </a:cubicBezTo>
                  <a:cubicBezTo>
                    <a:pt x="1" y="2077"/>
                    <a:pt x="603" y="2679"/>
                    <a:pt x="1341" y="2679"/>
                  </a:cubicBezTo>
                  <a:cubicBezTo>
                    <a:pt x="1922" y="2679"/>
                    <a:pt x="2420" y="2306"/>
                    <a:pt x="2603" y="1786"/>
                  </a:cubicBezTo>
                  <a:lnTo>
                    <a:pt x="3454" y="1786"/>
                  </a:lnTo>
                  <a:cubicBezTo>
                    <a:pt x="3427" y="1515"/>
                    <a:pt x="3418" y="1205"/>
                    <a:pt x="3420" y="893"/>
                  </a:cubicBezTo>
                  <a:lnTo>
                    <a:pt x="2603" y="893"/>
                  </a:lnTo>
                  <a:cubicBezTo>
                    <a:pt x="2420" y="372"/>
                    <a:pt x="1922" y="1"/>
                    <a:pt x="1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0;p44">
              <a:extLst>
                <a:ext uri="{FF2B5EF4-FFF2-40B4-BE49-F238E27FC236}">
                  <a16:creationId xmlns:a16="http://schemas.microsoft.com/office/drawing/2014/main" id="{E4014274-DF14-5413-B0BF-FFF2EC29D96A}"/>
                </a:ext>
              </a:extLst>
            </p:cNvPr>
            <p:cNvSpPr/>
            <p:nvPr/>
          </p:nvSpPr>
          <p:spPr>
            <a:xfrm>
              <a:off x="3474350" y="3745725"/>
              <a:ext cx="90225" cy="67000"/>
            </a:xfrm>
            <a:custGeom>
              <a:avLst/>
              <a:gdLst/>
              <a:ahLst/>
              <a:cxnLst/>
              <a:rect l="l" t="t" r="r" b="b"/>
              <a:pathLst>
                <a:path w="3609" h="2680" extrusionOk="0">
                  <a:moveTo>
                    <a:pt x="1339" y="0"/>
                  </a:moveTo>
                  <a:cubicBezTo>
                    <a:pt x="601" y="0"/>
                    <a:pt x="1" y="600"/>
                    <a:pt x="1" y="1341"/>
                  </a:cubicBezTo>
                  <a:cubicBezTo>
                    <a:pt x="1" y="2079"/>
                    <a:pt x="601" y="2679"/>
                    <a:pt x="1339" y="2679"/>
                  </a:cubicBezTo>
                  <a:cubicBezTo>
                    <a:pt x="1922" y="2679"/>
                    <a:pt x="2418" y="2305"/>
                    <a:pt x="2603" y="1786"/>
                  </a:cubicBezTo>
                  <a:lnTo>
                    <a:pt x="3608" y="1786"/>
                  </a:lnTo>
                  <a:lnTo>
                    <a:pt x="3608" y="893"/>
                  </a:lnTo>
                  <a:lnTo>
                    <a:pt x="2603" y="893"/>
                  </a:lnTo>
                  <a:cubicBezTo>
                    <a:pt x="2418" y="374"/>
                    <a:pt x="1922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1;p44">
              <a:extLst>
                <a:ext uri="{FF2B5EF4-FFF2-40B4-BE49-F238E27FC236}">
                  <a16:creationId xmlns:a16="http://schemas.microsoft.com/office/drawing/2014/main" id="{661E5E3B-A93E-0F0A-5BC1-9553143F7A1C}"/>
                </a:ext>
              </a:extLst>
            </p:cNvPr>
            <p:cNvSpPr/>
            <p:nvPr/>
          </p:nvSpPr>
          <p:spPr>
            <a:xfrm>
              <a:off x="3679925" y="3663150"/>
              <a:ext cx="90200" cy="67000"/>
            </a:xfrm>
            <a:custGeom>
              <a:avLst/>
              <a:gdLst/>
              <a:ahLst/>
              <a:cxnLst/>
              <a:rect l="l" t="t" r="r" b="b"/>
              <a:pathLst>
                <a:path w="3608" h="2680" extrusionOk="0">
                  <a:moveTo>
                    <a:pt x="2269" y="1"/>
                  </a:moveTo>
                  <a:cubicBezTo>
                    <a:pt x="1686" y="1"/>
                    <a:pt x="1191" y="372"/>
                    <a:pt x="1007" y="894"/>
                  </a:cubicBezTo>
                  <a:lnTo>
                    <a:pt x="381" y="894"/>
                  </a:lnTo>
                  <a:cubicBezTo>
                    <a:pt x="262" y="1027"/>
                    <a:pt x="136" y="1163"/>
                    <a:pt x="0" y="1303"/>
                  </a:cubicBezTo>
                  <a:lnTo>
                    <a:pt x="0" y="1787"/>
                  </a:lnTo>
                  <a:lnTo>
                    <a:pt x="1007" y="1787"/>
                  </a:lnTo>
                  <a:cubicBezTo>
                    <a:pt x="1191" y="2306"/>
                    <a:pt x="1686" y="2679"/>
                    <a:pt x="2269" y="2679"/>
                  </a:cubicBezTo>
                  <a:cubicBezTo>
                    <a:pt x="3008" y="2679"/>
                    <a:pt x="3608" y="2077"/>
                    <a:pt x="3608" y="1339"/>
                  </a:cubicBezTo>
                  <a:cubicBezTo>
                    <a:pt x="3608" y="601"/>
                    <a:pt x="3008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015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3"/>
          <p:cNvSpPr txBox="1">
            <a:spLocks noGrp="1"/>
          </p:cNvSpPr>
          <p:nvPr>
            <p:ph type="subTitle" idx="6"/>
          </p:nvPr>
        </p:nvSpPr>
        <p:spPr>
          <a:xfrm>
            <a:off x="6413088" y="1503866"/>
            <a:ext cx="2010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latin typeface="+mj-lt"/>
              </a:rPr>
              <a:t>MIDGUT</a:t>
            </a:r>
            <a:endParaRPr dirty="0">
              <a:latin typeface="+mj-lt"/>
            </a:endParaRPr>
          </a:p>
        </p:txBody>
      </p:sp>
      <p:sp>
        <p:nvSpPr>
          <p:cNvPr id="603" name="Google Shape;603;p53"/>
          <p:cNvSpPr txBox="1">
            <a:spLocks noGrp="1"/>
          </p:cNvSpPr>
          <p:nvPr>
            <p:ph type="subTitle" idx="8"/>
          </p:nvPr>
        </p:nvSpPr>
        <p:spPr>
          <a:xfrm>
            <a:off x="6413088" y="1881464"/>
            <a:ext cx="2730912" cy="7208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Liver lesions, Pancreatic anomalies, Small bowel disorders</a:t>
            </a:r>
            <a:endParaRPr sz="1800" dirty="0">
              <a:latin typeface="+mj-lt"/>
            </a:endParaRPr>
          </a:p>
        </p:txBody>
      </p:sp>
      <p:sp>
        <p:nvSpPr>
          <p:cNvPr id="604" name="Google Shape;604;p53"/>
          <p:cNvSpPr txBox="1">
            <a:spLocks noGrp="1"/>
          </p:cNvSpPr>
          <p:nvPr>
            <p:ph type="title"/>
          </p:nvPr>
        </p:nvSpPr>
        <p:spPr>
          <a:xfrm>
            <a:off x="719988" y="17206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Lato Light"/>
                <a:cs typeface="Lato Light"/>
                <a:sym typeface="Lato Light"/>
              </a:rPr>
              <a:t>Common surgical disorders with genetic links</a:t>
            </a:r>
            <a:endParaRPr dirty="0">
              <a:latin typeface="+mj-lt"/>
              <a:ea typeface="Lato Black"/>
              <a:cs typeface="Lato Black"/>
              <a:sym typeface="Lato Black"/>
            </a:endParaRPr>
          </a:p>
        </p:txBody>
      </p:sp>
      <p:sp>
        <p:nvSpPr>
          <p:cNvPr id="605" name="Google Shape;605;p53"/>
          <p:cNvSpPr txBox="1">
            <a:spLocks noGrp="1"/>
          </p:cNvSpPr>
          <p:nvPr>
            <p:ph type="subTitle" idx="1"/>
          </p:nvPr>
        </p:nvSpPr>
        <p:spPr>
          <a:xfrm>
            <a:off x="719988" y="1500616"/>
            <a:ext cx="2010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latin typeface="+mj-lt"/>
              </a:rPr>
              <a:t>FOREGUT</a:t>
            </a:r>
            <a:endParaRPr dirty="0">
              <a:latin typeface="+mj-lt"/>
            </a:endParaRPr>
          </a:p>
        </p:txBody>
      </p:sp>
      <p:sp>
        <p:nvSpPr>
          <p:cNvPr id="606" name="Google Shape;606;p53"/>
          <p:cNvSpPr txBox="1">
            <a:spLocks noGrp="1"/>
          </p:cNvSpPr>
          <p:nvPr>
            <p:ph type="subTitle" idx="2"/>
          </p:nvPr>
        </p:nvSpPr>
        <p:spPr>
          <a:xfrm>
            <a:off x="6413088" y="3261175"/>
            <a:ext cx="253019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latin typeface="+mj-lt"/>
              </a:rPr>
              <a:t>MISCELLANEOUS</a:t>
            </a:r>
            <a:endParaRPr dirty="0">
              <a:latin typeface="+mj-lt"/>
            </a:endParaRPr>
          </a:p>
        </p:txBody>
      </p:sp>
      <p:sp>
        <p:nvSpPr>
          <p:cNvPr id="607" name="Google Shape;607;p53"/>
          <p:cNvSpPr txBox="1">
            <a:spLocks noGrp="1"/>
          </p:cNvSpPr>
          <p:nvPr>
            <p:ph type="subTitle" idx="3"/>
          </p:nvPr>
        </p:nvSpPr>
        <p:spPr>
          <a:xfrm>
            <a:off x="307774" y="1876817"/>
            <a:ext cx="2423114" cy="839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Oesophageal atresia, CCAM, CDH, Lobar anomalies</a:t>
            </a:r>
            <a:endParaRPr sz="1800" dirty="0">
              <a:latin typeface="+mj-lt"/>
            </a:endParaRPr>
          </a:p>
        </p:txBody>
      </p:sp>
      <p:sp>
        <p:nvSpPr>
          <p:cNvPr id="608" name="Google Shape;608;p53"/>
          <p:cNvSpPr txBox="1">
            <a:spLocks noGrp="1"/>
          </p:cNvSpPr>
          <p:nvPr>
            <p:ph type="subTitle" idx="4"/>
          </p:nvPr>
        </p:nvSpPr>
        <p:spPr>
          <a:xfrm>
            <a:off x="6453232" y="3882942"/>
            <a:ext cx="2690768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Abdominal wall defects, cardiac conditions, neurological disorders, DSD and malignancies</a:t>
            </a:r>
            <a:endParaRPr sz="1800" dirty="0">
              <a:latin typeface="+mj-lt"/>
            </a:endParaRPr>
          </a:p>
        </p:txBody>
      </p:sp>
      <p:sp>
        <p:nvSpPr>
          <p:cNvPr id="609" name="Google Shape;609;p53"/>
          <p:cNvSpPr txBox="1">
            <a:spLocks noGrp="1"/>
          </p:cNvSpPr>
          <p:nvPr>
            <p:ph type="subTitle" idx="5"/>
          </p:nvPr>
        </p:nvSpPr>
        <p:spPr>
          <a:xfrm>
            <a:off x="719988" y="3262198"/>
            <a:ext cx="2010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latin typeface="+mj-lt"/>
              </a:rPr>
              <a:t>HINDGUT</a:t>
            </a:r>
            <a:endParaRPr dirty="0">
              <a:latin typeface="+mj-lt"/>
            </a:endParaRPr>
          </a:p>
        </p:txBody>
      </p:sp>
      <p:sp>
        <p:nvSpPr>
          <p:cNvPr id="610" name="Google Shape;610;p53"/>
          <p:cNvSpPr txBox="1">
            <a:spLocks noGrp="1"/>
          </p:cNvSpPr>
          <p:nvPr>
            <p:ph type="subTitle" idx="7"/>
          </p:nvPr>
        </p:nvSpPr>
        <p:spPr>
          <a:xfrm>
            <a:off x="347918" y="3821333"/>
            <a:ext cx="2382970" cy="4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ARM, Cloaca, UGS, Motility disorders</a:t>
            </a:r>
            <a:endParaRPr sz="1800" dirty="0">
              <a:latin typeface="+mj-lt"/>
            </a:endParaRPr>
          </a:p>
        </p:txBody>
      </p:sp>
      <p:sp>
        <p:nvSpPr>
          <p:cNvPr id="611" name="Google Shape;611;p53"/>
          <p:cNvSpPr/>
          <p:nvPr/>
        </p:nvSpPr>
        <p:spPr>
          <a:xfrm>
            <a:off x="2786925" y="1580627"/>
            <a:ext cx="720000" cy="7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01</a:t>
            </a:r>
            <a:endParaRPr sz="3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2" name="Google Shape;612;p53"/>
          <p:cNvSpPr/>
          <p:nvPr/>
        </p:nvSpPr>
        <p:spPr>
          <a:xfrm>
            <a:off x="2786925" y="3347033"/>
            <a:ext cx="720000" cy="7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03</a:t>
            </a:r>
            <a:endParaRPr sz="3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3" name="Google Shape;613;p53"/>
          <p:cNvSpPr/>
          <p:nvPr/>
        </p:nvSpPr>
        <p:spPr>
          <a:xfrm>
            <a:off x="5637075" y="1580180"/>
            <a:ext cx="720900" cy="72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02</a:t>
            </a:r>
            <a:endParaRPr sz="3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4" name="Google Shape;614;p53"/>
          <p:cNvSpPr/>
          <p:nvPr/>
        </p:nvSpPr>
        <p:spPr>
          <a:xfrm>
            <a:off x="5637525" y="3347035"/>
            <a:ext cx="720000" cy="7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04</a:t>
            </a:r>
            <a:endParaRPr sz="3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5" name="Google Shape;615;p53"/>
          <p:cNvPicPr preferRelativeResize="0"/>
          <p:nvPr/>
        </p:nvPicPr>
        <p:blipFill rotWithShape="1">
          <a:blip r:embed="rId3">
            <a:alphaModFix/>
          </a:blip>
          <a:srcRect l="19345" t="1380" r="17985" b="1380"/>
          <a:stretch/>
        </p:blipFill>
        <p:spPr>
          <a:xfrm>
            <a:off x="3648222" y="1868439"/>
            <a:ext cx="1848003" cy="191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1700"/>
              </a:spcBef>
              <a:spcAft>
                <a:spcPts val="400"/>
              </a:spcAft>
              <a:buNone/>
            </a:pPr>
            <a:r>
              <a:rPr lang="en" sz="3600" dirty="0">
                <a:latin typeface="+mj-lt"/>
                <a:ea typeface="Lato Light"/>
                <a:cs typeface="Lato Light"/>
                <a:sym typeface="Lato Light"/>
              </a:rPr>
              <a:t>Evaluation</a:t>
            </a:r>
            <a:endParaRPr sz="3600" dirty="0">
              <a:latin typeface="+mj-lt"/>
              <a:ea typeface="Lato Black"/>
              <a:cs typeface="Lato Black"/>
              <a:sym typeface="Lato Black"/>
            </a:endParaRPr>
          </a:p>
        </p:txBody>
      </p:sp>
      <p:sp>
        <p:nvSpPr>
          <p:cNvPr id="679" name="Google Shape;679;p56"/>
          <p:cNvSpPr txBox="1">
            <a:spLocks noGrp="1"/>
          </p:cNvSpPr>
          <p:nvPr>
            <p:ph type="subTitle" idx="1"/>
          </p:nvPr>
        </p:nvSpPr>
        <p:spPr>
          <a:xfrm>
            <a:off x="723750" y="3687450"/>
            <a:ext cx="1463700" cy="39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LABS &amp; IMAGING</a:t>
            </a:r>
            <a:endParaRPr sz="1800" dirty="0">
              <a:latin typeface="+mj-lt"/>
            </a:endParaRPr>
          </a:p>
        </p:txBody>
      </p:sp>
      <p:sp>
        <p:nvSpPr>
          <p:cNvPr id="680" name="Google Shape;680;p56"/>
          <p:cNvSpPr txBox="1">
            <a:spLocks noGrp="1"/>
          </p:cNvSpPr>
          <p:nvPr>
            <p:ph type="subTitle" idx="2"/>
          </p:nvPr>
        </p:nvSpPr>
        <p:spPr>
          <a:xfrm>
            <a:off x="2416062" y="3687450"/>
            <a:ext cx="2154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Associated abnormalities</a:t>
            </a:r>
            <a:endParaRPr sz="1800" dirty="0">
              <a:latin typeface="+mj-lt"/>
            </a:endParaRPr>
          </a:p>
        </p:txBody>
      </p:sp>
      <p:sp>
        <p:nvSpPr>
          <p:cNvPr id="681" name="Google Shape;681;p56"/>
          <p:cNvSpPr txBox="1">
            <a:spLocks noGrp="1"/>
          </p:cNvSpPr>
          <p:nvPr>
            <p:ph type="subTitle" idx="3"/>
          </p:nvPr>
        </p:nvSpPr>
        <p:spPr>
          <a:xfrm>
            <a:off x="723750" y="2643950"/>
            <a:ext cx="1463700" cy="39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HISTORY</a:t>
            </a:r>
            <a:endParaRPr sz="1800" dirty="0">
              <a:latin typeface="+mj-lt"/>
            </a:endParaRPr>
          </a:p>
        </p:txBody>
      </p:sp>
      <p:sp>
        <p:nvSpPr>
          <p:cNvPr id="682" name="Google Shape;682;p56"/>
          <p:cNvSpPr txBox="1">
            <a:spLocks noGrp="1"/>
          </p:cNvSpPr>
          <p:nvPr>
            <p:ph type="subTitle" idx="4"/>
          </p:nvPr>
        </p:nvSpPr>
        <p:spPr>
          <a:xfrm>
            <a:off x="2416062" y="2643950"/>
            <a:ext cx="2154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Pedigree chart</a:t>
            </a:r>
            <a:endParaRPr sz="1800" dirty="0">
              <a:latin typeface="+mj-lt"/>
            </a:endParaRPr>
          </a:p>
        </p:txBody>
      </p:sp>
      <p:sp>
        <p:nvSpPr>
          <p:cNvPr id="683" name="Google Shape;683;p56"/>
          <p:cNvSpPr txBox="1">
            <a:spLocks noGrp="1"/>
          </p:cNvSpPr>
          <p:nvPr>
            <p:ph type="subTitle" idx="5"/>
          </p:nvPr>
        </p:nvSpPr>
        <p:spPr>
          <a:xfrm>
            <a:off x="723750" y="1600450"/>
            <a:ext cx="1463700" cy="39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latin typeface="+mj-lt"/>
              </a:rPr>
              <a:t>CLINICAL</a:t>
            </a:r>
          </a:p>
        </p:txBody>
      </p:sp>
      <p:sp>
        <p:nvSpPr>
          <p:cNvPr id="684" name="Google Shape;684;p56"/>
          <p:cNvSpPr txBox="1">
            <a:spLocks noGrp="1"/>
          </p:cNvSpPr>
          <p:nvPr>
            <p:ph type="subTitle" idx="6"/>
          </p:nvPr>
        </p:nvSpPr>
        <p:spPr>
          <a:xfrm>
            <a:off x="2416050" y="1600450"/>
            <a:ext cx="2154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Dysmorphic facies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Neurocutaneous markers</a:t>
            </a:r>
          </a:p>
        </p:txBody>
      </p:sp>
      <p:sp>
        <p:nvSpPr>
          <p:cNvPr id="687" name="Google Shape;687;p56"/>
          <p:cNvSpPr txBox="1">
            <a:spLocks noGrp="1"/>
          </p:cNvSpPr>
          <p:nvPr>
            <p:ph type="subTitle" idx="9"/>
          </p:nvPr>
        </p:nvSpPr>
        <p:spPr>
          <a:xfrm>
            <a:off x="4424804" y="2643950"/>
            <a:ext cx="1628373" cy="39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IN" sz="1800" dirty="0">
                <a:latin typeface="+mj-lt"/>
              </a:rPr>
              <a:t>ALLIED SPECIALITIES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1800" dirty="0">
              <a:latin typeface="+mj-lt"/>
            </a:endParaRPr>
          </a:p>
        </p:txBody>
      </p:sp>
      <p:sp>
        <p:nvSpPr>
          <p:cNvPr id="690" name="Google Shape;690;p56"/>
          <p:cNvSpPr txBox="1">
            <a:spLocks noGrp="1"/>
          </p:cNvSpPr>
          <p:nvPr>
            <p:ph type="subTitle" idx="15"/>
          </p:nvPr>
        </p:nvSpPr>
        <p:spPr>
          <a:xfrm>
            <a:off x="6281774" y="1600450"/>
            <a:ext cx="2603515" cy="24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For counselling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Literature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Planning the future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Sibling screening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Growth assessement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Neurological function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+mj-lt"/>
              </a:rPr>
              <a:t>Legal implications</a:t>
            </a:r>
          </a:p>
        </p:txBody>
      </p:sp>
      <p:cxnSp>
        <p:nvCxnSpPr>
          <p:cNvPr id="691" name="Google Shape;691;p56"/>
          <p:cNvCxnSpPr/>
          <p:nvPr/>
        </p:nvCxnSpPr>
        <p:spPr>
          <a:xfrm>
            <a:off x="2339850" y="1692125"/>
            <a:ext cx="0" cy="2429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2" name="Google Shape;692;p56"/>
          <p:cNvCxnSpPr/>
          <p:nvPr/>
        </p:nvCxnSpPr>
        <p:spPr>
          <a:xfrm>
            <a:off x="6205575" y="1692125"/>
            <a:ext cx="0" cy="2429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93" name="Google Shape;693;p56"/>
          <p:cNvPicPr preferRelativeResize="0"/>
          <p:nvPr/>
        </p:nvPicPr>
        <p:blipFill rotWithShape="1">
          <a:blip r:embed="rId3">
            <a:alphaModFix/>
          </a:blip>
          <a:srcRect l="19345" t="1380" r="17985" b="1380"/>
          <a:stretch/>
        </p:blipFill>
        <p:spPr>
          <a:xfrm>
            <a:off x="7678900" y="276786"/>
            <a:ext cx="1054648" cy="1090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68"/>
          <p:cNvSpPr txBox="1">
            <a:spLocks noGrp="1"/>
          </p:cNvSpPr>
          <p:nvPr>
            <p:ph type="title" idx="23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Lato Light"/>
                <a:cs typeface="Lato Light"/>
                <a:sym typeface="Lato Light"/>
              </a:rPr>
              <a:t>Abdominal Wall defects</a:t>
            </a:r>
            <a:endParaRPr b="1" dirty="0">
              <a:latin typeface="+mj-lt"/>
            </a:endParaRPr>
          </a:p>
        </p:txBody>
      </p:sp>
      <p:sp>
        <p:nvSpPr>
          <p:cNvPr id="976" name="Google Shape;976;p68"/>
          <p:cNvSpPr txBox="1">
            <a:spLocks noGrp="1"/>
          </p:cNvSpPr>
          <p:nvPr>
            <p:ph type="title"/>
          </p:nvPr>
        </p:nvSpPr>
        <p:spPr>
          <a:xfrm flipH="1">
            <a:off x="711400" y="1466504"/>
            <a:ext cx="5220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977" name="Google Shape;977;p68"/>
          <p:cNvSpPr txBox="1">
            <a:spLocks noGrp="1"/>
          </p:cNvSpPr>
          <p:nvPr>
            <p:ph type="title" idx="2"/>
          </p:nvPr>
        </p:nvSpPr>
        <p:spPr>
          <a:xfrm flipH="1">
            <a:off x="711400" y="2089940"/>
            <a:ext cx="522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978" name="Google Shape;978;p68"/>
          <p:cNvSpPr txBox="1">
            <a:spLocks noGrp="1"/>
          </p:cNvSpPr>
          <p:nvPr>
            <p:ph type="title" idx="3"/>
          </p:nvPr>
        </p:nvSpPr>
        <p:spPr>
          <a:xfrm flipH="1">
            <a:off x="711400" y="2713868"/>
            <a:ext cx="522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979" name="Google Shape;979;p68"/>
          <p:cNvSpPr txBox="1">
            <a:spLocks noGrp="1"/>
          </p:cNvSpPr>
          <p:nvPr>
            <p:ph type="title" idx="4"/>
          </p:nvPr>
        </p:nvSpPr>
        <p:spPr>
          <a:xfrm flipH="1">
            <a:off x="711400" y="3337831"/>
            <a:ext cx="522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04</a:t>
            </a:r>
            <a:endParaRPr>
              <a:latin typeface="+mj-lt"/>
            </a:endParaRPr>
          </a:p>
        </p:txBody>
      </p:sp>
      <p:sp>
        <p:nvSpPr>
          <p:cNvPr id="986" name="Google Shape;986;p68"/>
          <p:cNvSpPr txBox="1">
            <a:spLocks noGrp="1"/>
          </p:cNvSpPr>
          <p:nvPr>
            <p:ph type="subTitle" idx="1"/>
          </p:nvPr>
        </p:nvSpPr>
        <p:spPr>
          <a:xfrm>
            <a:off x="1385800" y="1466500"/>
            <a:ext cx="3605486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BWS, Omphalocele and gastroschisis</a:t>
            </a:r>
            <a:endParaRPr sz="1800" dirty="0">
              <a:latin typeface="+mj-lt"/>
            </a:endParaRPr>
          </a:p>
        </p:txBody>
      </p:sp>
      <p:sp>
        <p:nvSpPr>
          <p:cNvPr id="988" name="Google Shape;988;p68"/>
          <p:cNvSpPr txBox="1">
            <a:spLocks noGrp="1"/>
          </p:cNvSpPr>
          <p:nvPr>
            <p:ph type="subTitle" idx="15"/>
          </p:nvPr>
        </p:nvSpPr>
        <p:spPr>
          <a:xfrm>
            <a:off x="1385800" y="2090419"/>
            <a:ext cx="3551960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Inheritance - AD</a:t>
            </a:r>
            <a:endParaRPr sz="1800" dirty="0">
              <a:latin typeface="+mj-lt"/>
            </a:endParaRPr>
          </a:p>
        </p:txBody>
      </p:sp>
      <p:sp>
        <p:nvSpPr>
          <p:cNvPr id="990" name="Google Shape;990;p68"/>
          <p:cNvSpPr txBox="1">
            <a:spLocks noGrp="1"/>
          </p:cNvSpPr>
          <p:nvPr>
            <p:ph type="subTitle" idx="17"/>
          </p:nvPr>
        </p:nvSpPr>
        <p:spPr>
          <a:xfrm>
            <a:off x="1385800" y="2714346"/>
            <a:ext cx="3716998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Risk of malignancy – Hepatoblastoma and Wilms’ tumor	</a:t>
            </a:r>
            <a:endParaRPr sz="1800" dirty="0">
              <a:latin typeface="+mj-lt"/>
            </a:endParaRPr>
          </a:p>
        </p:txBody>
      </p:sp>
      <p:sp>
        <p:nvSpPr>
          <p:cNvPr id="992" name="Google Shape;992;p68"/>
          <p:cNvSpPr txBox="1">
            <a:spLocks noGrp="1"/>
          </p:cNvSpPr>
          <p:nvPr>
            <p:ph type="subTitle" idx="19"/>
          </p:nvPr>
        </p:nvSpPr>
        <p:spPr>
          <a:xfrm>
            <a:off x="1385799" y="3338273"/>
            <a:ext cx="3605485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Genetic testing and preconceptional counselling</a:t>
            </a:r>
            <a:endParaRPr sz="1800" dirty="0">
              <a:latin typeface="+mj-lt"/>
            </a:endParaRPr>
          </a:p>
        </p:txBody>
      </p:sp>
      <p:pic>
        <p:nvPicPr>
          <p:cNvPr id="5122" name="Picture 2" descr="Beckwith-Wiedemann syndrome: MedlinePlus Medical Encyclopedia Image">
            <a:extLst>
              <a:ext uri="{FF2B5EF4-FFF2-40B4-BE49-F238E27FC236}">
                <a16:creationId xmlns:a16="http://schemas.microsoft.com/office/drawing/2014/main" id="{F05C2319-53AB-7412-7D1E-DA68B821A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9" b="19644"/>
          <a:stretch/>
        </p:blipFill>
        <p:spPr bwMode="auto">
          <a:xfrm>
            <a:off x="5249623" y="1635999"/>
            <a:ext cx="3810000" cy="20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7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68"/>
          <p:cNvSpPr txBox="1">
            <a:spLocks noGrp="1"/>
          </p:cNvSpPr>
          <p:nvPr>
            <p:ph type="title" idx="23"/>
          </p:nvPr>
        </p:nvSpPr>
        <p:spPr>
          <a:xfrm>
            <a:off x="720000" y="540000"/>
            <a:ext cx="4556757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Lato Light"/>
                <a:cs typeface="Lato Light"/>
                <a:sym typeface="Lato Light"/>
              </a:rPr>
              <a:t>Intestinal Atresias</a:t>
            </a:r>
            <a:endParaRPr b="1" dirty="0">
              <a:latin typeface="+mj-lt"/>
            </a:endParaRPr>
          </a:p>
        </p:txBody>
      </p:sp>
      <p:sp>
        <p:nvSpPr>
          <p:cNvPr id="976" name="Google Shape;976;p68"/>
          <p:cNvSpPr txBox="1">
            <a:spLocks noGrp="1"/>
          </p:cNvSpPr>
          <p:nvPr>
            <p:ph type="title"/>
          </p:nvPr>
        </p:nvSpPr>
        <p:spPr>
          <a:xfrm flipH="1">
            <a:off x="711400" y="1466504"/>
            <a:ext cx="5220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977" name="Google Shape;977;p68"/>
          <p:cNvSpPr txBox="1">
            <a:spLocks noGrp="1"/>
          </p:cNvSpPr>
          <p:nvPr>
            <p:ph type="title" idx="2"/>
          </p:nvPr>
        </p:nvSpPr>
        <p:spPr>
          <a:xfrm flipH="1">
            <a:off x="711400" y="2089940"/>
            <a:ext cx="522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978" name="Google Shape;978;p68"/>
          <p:cNvSpPr txBox="1">
            <a:spLocks noGrp="1"/>
          </p:cNvSpPr>
          <p:nvPr>
            <p:ph type="title" idx="3"/>
          </p:nvPr>
        </p:nvSpPr>
        <p:spPr>
          <a:xfrm flipH="1">
            <a:off x="711400" y="2713868"/>
            <a:ext cx="522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979" name="Google Shape;979;p68"/>
          <p:cNvSpPr txBox="1">
            <a:spLocks noGrp="1"/>
          </p:cNvSpPr>
          <p:nvPr>
            <p:ph type="title" idx="4"/>
          </p:nvPr>
        </p:nvSpPr>
        <p:spPr>
          <a:xfrm flipH="1">
            <a:off x="711400" y="3337831"/>
            <a:ext cx="522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04</a:t>
            </a:r>
            <a:endParaRPr>
              <a:latin typeface="+mj-lt"/>
            </a:endParaRPr>
          </a:p>
        </p:txBody>
      </p:sp>
      <p:sp>
        <p:nvSpPr>
          <p:cNvPr id="986" name="Google Shape;986;p68"/>
          <p:cNvSpPr txBox="1">
            <a:spLocks noGrp="1"/>
          </p:cNvSpPr>
          <p:nvPr>
            <p:ph type="subTitle" idx="1"/>
          </p:nvPr>
        </p:nvSpPr>
        <p:spPr>
          <a:xfrm>
            <a:off x="1385800" y="1466500"/>
            <a:ext cx="3605486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EA – VACTERL association</a:t>
            </a:r>
            <a:endParaRPr sz="1800" dirty="0">
              <a:latin typeface="+mj-lt"/>
            </a:endParaRPr>
          </a:p>
        </p:txBody>
      </p:sp>
      <p:sp>
        <p:nvSpPr>
          <p:cNvPr id="988" name="Google Shape;988;p68"/>
          <p:cNvSpPr txBox="1">
            <a:spLocks noGrp="1"/>
          </p:cNvSpPr>
          <p:nvPr>
            <p:ph type="subTitle" idx="15"/>
          </p:nvPr>
        </p:nvSpPr>
        <p:spPr>
          <a:xfrm>
            <a:off x="1385800" y="2090419"/>
            <a:ext cx="3551960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Duodenal atresia – Down syndrome</a:t>
            </a:r>
            <a:endParaRPr sz="1800" dirty="0">
              <a:latin typeface="+mj-lt"/>
            </a:endParaRPr>
          </a:p>
        </p:txBody>
      </p:sp>
      <p:sp>
        <p:nvSpPr>
          <p:cNvPr id="990" name="Google Shape;990;p68"/>
          <p:cNvSpPr txBox="1">
            <a:spLocks noGrp="1"/>
          </p:cNvSpPr>
          <p:nvPr>
            <p:ph type="subTitle" idx="17"/>
          </p:nvPr>
        </p:nvSpPr>
        <p:spPr>
          <a:xfrm>
            <a:off x="1385800" y="2714346"/>
            <a:ext cx="3716998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Anal atresia - VACTERL</a:t>
            </a:r>
            <a:endParaRPr sz="1800" dirty="0">
              <a:latin typeface="+mj-lt"/>
            </a:endParaRPr>
          </a:p>
        </p:txBody>
      </p:sp>
      <p:sp>
        <p:nvSpPr>
          <p:cNvPr id="992" name="Google Shape;992;p68"/>
          <p:cNvSpPr txBox="1">
            <a:spLocks noGrp="1"/>
          </p:cNvSpPr>
          <p:nvPr>
            <p:ph type="subTitle" idx="19"/>
          </p:nvPr>
        </p:nvSpPr>
        <p:spPr>
          <a:xfrm>
            <a:off x="1385799" y="3338273"/>
            <a:ext cx="3605485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Biliary atresia – Alagille syndrome</a:t>
            </a:r>
            <a:endParaRPr sz="1800" dirty="0">
              <a:latin typeface="+mj-lt"/>
            </a:endParaRPr>
          </a:p>
        </p:txBody>
      </p:sp>
      <p:sp>
        <p:nvSpPr>
          <p:cNvPr id="2" name="Google Shape;980;p68">
            <a:extLst>
              <a:ext uri="{FF2B5EF4-FFF2-40B4-BE49-F238E27FC236}">
                <a16:creationId xmlns:a16="http://schemas.microsoft.com/office/drawing/2014/main" id="{56FC0F72-298C-C588-A09C-7EC56FD8B2BD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 flipH="1">
            <a:off x="711400" y="3961773"/>
            <a:ext cx="522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05</a:t>
            </a:r>
            <a:endParaRPr dirty="0">
              <a:latin typeface="+mj-lt"/>
            </a:endParaRPr>
          </a:p>
        </p:txBody>
      </p:sp>
      <p:sp>
        <p:nvSpPr>
          <p:cNvPr id="3" name="Google Shape;992;p68">
            <a:extLst>
              <a:ext uri="{FF2B5EF4-FFF2-40B4-BE49-F238E27FC236}">
                <a16:creationId xmlns:a16="http://schemas.microsoft.com/office/drawing/2014/main" id="{F0B9D1D8-3850-10C8-6CF2-35DF8426D504}"/>
              </a:ext>
            </a:extLst>
          </p:cNvPr>
          <p:cNvSpPr txBox="1">
            <a:spLocks/>
          </p:cNvSpPr>
          <p:nvPr/>
        </p:nvSpPr>
        <p:spPr>
          <a:xfrm>
            <a:off x="1441556" y="3962673"/>
            <a:ext cx="3605485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en-IN" sz="1800" dirty="0">
                <a:latin typeface="+mj-lt"/>
              </a:rPr>
              <a:t>Meckel diverticulum – Rarely familial</a:t>
            </a:r>
          </a:p>
        </p:txBody>
      </p:sp>
      <p:pic>
        <p:nvPicPr>
          <p:cNvPr id="6146" name="Picture 2" descr="What is esophageal atresia? | Endoscopy">
            <a:extLst>
              <a:ext uri="{FF2B5EF4-FFF2-40B4-BE49-F238E27FC236}">
                <a16:creationId xmlns:a16="http://schemas.microsoft.com/office/drawing/2014/main" id="{BEB8FC47-A59D-1408-92A1-03FC55F96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57" y="472811"/>
            <a:ext cx="1471079" cy="1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uodenal atresia - Wikipedia">
            <a:extLst>
              <a:ext uri="{FF2B5EF4-FFF2-40B4-BE49-F238E27FC236}">
                <a16:creationId xmlns:a16="http://schemas.microsoft.com/office/drawing/2014/main" id="{9159BD90-D195-C300-A752-70AC40FF2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87" y="477130"/>
            <a:ext cx="1308500" cy="164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perforate anus causes, symptoms, diagnosis, treatment &amp; long term effects">
            <a:extLst>
              <a:ext uri="{FF2B5EF4-FFF2-40B4-BE49-F238E27FC236}">
                <a16:creationId xmlns:a16="http://schemas.microsoft.com/office/drawing/2014/main" id="{9D772E13-4740-FCD5-3BD8-6C857414E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8" t="17829" r="13141" b="28983"/>
          <a:stretch/>
        </p:blipFill>
        <p:spPr bwMode="auto">
          <a:xfrm>
            <a:off x="5646095" y="2521159"/>
            <a:ext cx="2615334" cy="19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5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68"/>
          <p:cNvSpPr txBox="1">
            <a:spLocks noGrp="1"/>
          </p:cNvSpPr>
          <p:nvPr>
            <p:ph type="title" idx="23"/>
          </p:nvPr>
        </p:nvSpPr>
        <p:spPr>
          <a:xfrm>
            <a:off x="720000" y="540000"/>
            <a:ext cx="496712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>
                <a:latin typeface="+mj-lt"/>
                <a:ea typeface="Lato Light"/>
                <a:cs typeface="Lato Light"/>
                <a:sym typeface="Lato Light"/>
              </a:rPr>
              <a:t>Respiratory System</a:t>
            </a:r>
            <a:endParaRPr sz="3200" b="1" dirty="0">
              <a:latin typeface="+mj-lt"/>
            </a:endParaRPr>
          </a:p>
        </p:txBody>
      </p:sp>
      <p:sp>
        <p:nvSpPr>
          <p:cNvPr id="976" name="Google Shape;976;p68"/>
          <p:cNvSpPr txBox="1">
            <a:spLocks noGrp="1"/>
          </p:cNvSpPr>
          <p:nvPr>
            <p:ph type="title"/>
          </p:nvPr>
        </p:nvSpPr>
        <p:spPr>
          <a:xfrm flipH="1">
            <a:off x="711400" y="1466504"/>
            <a:ext cx="5220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j-lt"/>
              </a:rPr>
              <a:t>01</a:t>
            </a:r>
            <a:endParaRPr sz="2400" dirty="0">
              <a:latin typeface="+mj-lt"/>
            </a:endParaRPr>
          </a:p>
        </p:txBody>
      </p:sp>
      <p:sp>
        <p:nvSpPr>
          <p:cNvPr id="977" name="Google Shape;977;p68"/>
          <p:cNvSpPr txBox="1">
            <a:spLocks noGrp="1"/>
          </p:cNvSpPr>
          <p:nvPr>
            <p:ph type="title" idx="2"/>
          </p:nvPr>
        </p:nvSpPr>
        <p:spPr>
          <a:xfrm flipH="1">
            <a:off x="711400" y="2089940"/>
            <a:ext cx="522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02</a:t>
            </a:r>
            <a:endParaRPr sz="2400">
              <a:latin typeface="+mj-lt"/>
            </a:endParaRPr>
          </a:p>
        </p:txBody>
      </p:sp>
      <p:sp>
        <p:nvSpPr>
          <p:cNvPr id="978" name="Google Shape;978;p68"/>
          <p:cNvSpPr txBox="1">
            <a:spLocks noGrp="1"/>
          </p:cNvSpPr>
          <p:nvPr>
            <p:ph type="title" idx="3"/>
          </p:nvPr>
        </p:nvSpPr>
        <p:spPr>
          <a:xfrm flipH="1">
            <a:off x="711400" y="2713868"/>
            <a:ext cx="522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03</a:t>
            </a:r>
            <a:endParaRPr sz="2400">
              <a:latin typeface="+mj-lt"/>
            </a:endParaRPr>
          </a:p>
        </p:txBody>
      </p:sp>
      <p:sp>
        <p:nvSpPr>
          <p:cNvPr id="979" name="Google Shape;979;p68"/>
          <p:cNvSpPr txBox="1">
            <a:spLocks noGrp="1"/>
          </p:cNvSpPr>
          <p:nvPr>
            <p:ph type="title" idx="4"/>
          </p:nvPr>
        </p:nvSpPr>
        <p:spPr>
          <a:xfrm flipH="1">
            <a:off x="711400" y="3337831"/>
            <a:ext cx="522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04</a:t>
            </a:r>
            <a:endParaRPr sz="2400">
              <a:latin typeface="+mj-lt"/>
            </a:endParaRPr>
          </a:p>
        </p:txBody>
      </p:sp>
      <p:sp>
        <p:nvSpPr>
          <p:cNvPr id="986" name="Google Shape;986;p68"/>
          <p:cNvSpPr txBox="1">
            <a:spLocks noGrp="1"/>
          </p:cNvSpPr>
          <p:nvPr>
            <p:ph type="subTitle" idx="1"/>
          </p:nvPr>
        </p:nvSpPr>
        <p:spPr>
          <a:xfrm>
            <a:off x="1385800" y="1466500"/>
            <a:ext cx="3877576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+mj-lt"/>
              </a:rPr>
              <a:t>Cystic fibrosis – pancreatitis, meconium ileus</a:t>
            </a:r>
            <a:endParaRPr sz="1600" dirty="0">
              <a:latin typeface="+mj-lt"/>
            </a:endParaRPr>
          </a:p>
        </p:txBody>
      </p:sp>
      <p:sp>
        <p:nvSpPr>
          <p:cNvPr id="988" name="Google Shape;988;p68"/>
          <p:cNvSpPr txBox="1">
            <a:spLocks noGrp="1"/>
          </p:cNvSpPr>
          <p:nvPr>
            <p:ph type="subTitle" idx="15"/>
          </p:nvPr>
        </p:nvSpPr>
        <p:spPr>
          <a:xfrm>
            <a:off x="1385799" y="2090419"/>
            <a:ext cx="4769673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+mj-lt"/>
              </a:rPr>
              <a:t>Marfans syndrome – spontaneous pneumothorax, herniae, Pectus excavatum/carinatum</a:t>
            </a:r>
            <a:endParaRPr sz="1600" dirty="0">
              <a:latin typeface="+mj-lt"/>
            </a:endParaRPr>
          </a:p>
        </p:txBody>
      </p:sp>
      <p:sp>
        <p:nvSpPr>
          <p:cNvPr id="990" name="Google Shape;990;p68"/>
          <p:cNvSpPr txBox="1">
            <a:spLocks noGrp="1"/>
          </p:cNvSpPr>
          <p:nvPr>
            <p:ph type="subTitle" idx="17"/>
          </p:nvPr>
        </p:nvSpPr>
        <p:spPr>
          <a:xfrm>
            <a:off x="1385799" y="2714346"/>
            <a:ext cx="3783905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+mj-lt"/>
              </a:rPr>
              <a:t>Laryngeal atresia, TEF	</a:t>
            </a:r>
            <a:endParaRPr sz="1600" dirty="0">
              <a:latin typeface="+mj-lt"/>
            </a:endParaRPr>
          </a:p>
        </p:txBody>
      </p:sp>
      <p:sp>
        <p:nvSpPr>
          <p:cNvPr id="992" name="Google Shape;992;p68"/>
          <p:cNvSpPr txBox="1">
            <a:spLocks noGrp="1"/>
          </p:cNvSpPr>
          <p:nvPr>
            <p:ph type="subTitle" idx="19"/>
          </p:nvPr>
        </p:nvSpPr>
        <p:spPr>
          <a:xfrm>
            <a:off x="1385800" y="3338273"/>
            <a:ext cx="2953800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+mj-lt"/>
              </a:rPr>
              <a:t>Cleft lip and palate</a:t>
            </a:r>
            <a:endParaRPr sz="1600" dirty="0">
              <a:latin typeface="+mj-lt"/>
            </a:endParaRPr>
          </a:p>
        </p:txBody>
      </p:sp>
      <p:pic>
        <p:nvPicPr>
          <p:cNvPr id="7172" name="Picture 4" descr="Marfan Syndrome quick review - Creative Med Doses">
            <a:extLst>
              <a:ext uri="{FF2B5EF4-FFF2-40B4-BE49-F238E27FC236}">
                <a16:creationId xmlns:a16="http://schemas.microsoft.com/office/drawing/2014/main" id="{AAECD11C-0ED1-93F7-B08D-F282D3B7B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8217" r="7020" b="5671"/>
          <a:stretch/>
        </p:blipFill>
        <p:spPr bwMode="auto">
          <a:xfrm>
            <a:off x="5557768" y="1121360"/>
            <a:ext cx="3449443" cy="24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4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>
            <a:spLocks noGrp="1"/>
          </p:cNvSpPr>
          <p:nvPr>
            <p:ph type="title"/>
          </p:nvPr>
        </p:nvSpPr>
        <p:spPr>
          <a:xfrm>
            <a:off x="3840667" y="208009"/>
            <a:ext cx="39957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+mj-lt"/>
              </a:rPr>
              <a:t>Overview</a:t>
            </a:r>
          </a:p>
        </p:txBody>
      </p:sp>
      <p:pic>
        <p:nvPicPr>
          <p:cNvPr id="268" name="Google Shape;268;p40"/>
          <p:cNvPicPr preferRelativeResize="0"/>
          <p:nvPr/>
        </p:nvPicPr>
        <p:blipFill rotWithShape="1">
          <a:blip r:embed="rId3">
            <a:alphaModFix/>
          </a:blip>
          <a:srcRect t="3678" r="38631" b="9568"/>
          <a:stretch/>
        </p:blipFill>
        <p:spPr>
          <a:xfrm>
            <a:off x="0" y="0"/>
            <a:ext cx="3638548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40"/>
          <p:cNvGrpSpPr/>
          <p:nvPr/>
        </p:nvGrpSpPr>
        <p:grpSpPr>
          <a:xfrm rot="5400000">
            <a:off x="8459352" y="525364"/>
            <a:ext cx="448016" cy="159289"/>
            <a:chOff x="4405045" y="960533"/>
            <a:chExt cx="680462" cy="241934"/>
          </a:xfrm>
        </p:grpSpPr>
        <p:grpSp>
          <p:nvGrpSpPr>
            <p:cNvPr id="271" name="Google Shape;271;p40"/>
            <p:cNvGrpSpPr/>
            <p:nvPr/>
          </p:nvGrpSpPr>
          <p:grpSpPr>
            <a:xfrm>
              <a:off x="4405045" y="960533"/>
              <a:ext cx="680462" cy="241934"/>
              <a:chOff x="4405045" y="960533"/>
              <a:chExt cx="680462" cy="241934"/>
            </a:xfrm>
          </p:grpSpPr>
          <p:sp>
            <p:nvSpPr>
              <p:cNvPr id="272" name="Google Shape;272;p40"/>
              <p:cNvSpPr/>
              <p:nvPr/>
            </p:nvSpPr>
            <p:spPr>
              <a:xfrm rot="2700000">
                <a:off x="4663796" y="997170"/>
                <a:ext cx="163342" cy="16885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40"/>
              <p:cNvSpPr/>
              <p:nvPr/>
            </p:nvSpPr>
            <p:spPr>
              <a:xfrm rot="-2700000">
                <a:off x="4436501" y="995607"/>
                <a:ext cx="151887" cy="151887"/>
              </a:xfrm>
              <a:prstGeom prst="arc">
                <a:avLst>
                  <a:gd name="adj1" fmla="val 17826268"/>
                  <a:gd name="adj2" fmla="val 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4" name="Google Shape;274;p40"/>
              <p:cNvCxnSpPr>
                <a:stCxn id="273" idx="2"/>
                <a:endCxn id="272" idx="1"/>
              </p:cNvCxnSpPr>
              <p:nvPr/>
            </p:nvCxnSpPr>
            <p:spPr>
              <a:xfrm rot="-5400000" flipH="1">
                <a:off x="4564345" y="1019650"/>
                <a:ext cx="123300" cy="1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5" name="Google Shape;275;p40"/>
              <p:cNvSpPr/>
              <p:nvPr/>
            </p:nvSpPr>
            <p:spPr>
              <a:xfrm rot="-8100000" flipH="1">
                <a:off x="4436501" y="1019123"/>
                <a:ext cx="151887" cy="151887"/>
              </a:xfrm>
              <a:prstGeom prst="arc">
                <a:avLst>
                  <a:gd name="adj1" fmla="val 17776405"/>
                  <a:gd name="adj2" fmla="val 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6" name="Google Shape;276;p40"/>
              <p:cNvCxnSpPr>
                <a:stCxn id="275" idx="2"/>
              </p:cNvCxnSpPr>
              <p:nvPr/>
            </p:nvCxnSpPr>
            <p:spPr>
              <a:xfrm rot="-5400000">
                <a:off x="4564345" y="1027266"/>
                <a:ext cx="123300" cy="1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7" name="Google Shape;277;p40"/>
              <p:cNvSpPr/>
              <p:nvPr/>
            </p:nvSpPr>
            <p:spPr>
              <a:xfrm rot="2700000" flipH="1">
                <a:off x="4902164" y="991990"/>
                <a:ext cx="151887" cy="151887"/>
              </a:xfrm>
              <a:prstGeom prst="arc">
                <a:avLst>
                  <a:gd name="adj1" fmla="val 17826268"/>
                  <a:gd name="adj2" fmla="val 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8" name="Google Shape;278;p40"/>
              <p:cNvCxnSpPr>
                <a:stCxn id="277" idx="2"/>
              </p:cNvCxnSpPr>
              <p:nvPr/>
            </p:nvCxnSpPr>
            <p:spPr>
              <a:xfrm rot="5400000">
                <a:off x="4802907" y="1016033"/>
                <a:ext cx="123300" cy="1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9" name="Google Shape;279;p40"/>
              <p:cNvSpPr/>
              <p:nvPr/>
            </p:nvSpPr>
            <p:spPr>
              <a:xfrm rot="8100000">
                <a:off x="4902164" y="1015506"/>
                <a:ext cx="151887" cy="151887"/>
              </a:xfrm>
              <a:prstGeom prst="arc">
                <a:avLst>
                  <a:gd name="adj1" fmla="val 17776405"/>
                  <a:gd name="adj2" fmla="val 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0" name="Google Shape;280;p40"/>
              <p:cNvCxnSpPr>
                <a:stCxn id="279" idx="2"/>
              </p:cNvCxnSpPr>
              <p:nvPr/>
            </p:nvCxnSpPr>
            <p:spPr>
              <a:xfrm rot="5400000" flipH="1">
                <a:off x="4802907" y="1023649"/>
                <a:ext cx="123300" cy="1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81" name="Google Shape;281;p40"/>
            <p:cNvCxnSpPr>
              <a:stCxn id="273" idx="2"/>
              <a:endCxn id="275" idx="2"/>
            </p:cNvCxnSpPr>
            <p:nvPr/>
          </p:nvCxnSpPr>
          <p:spPr>
            <a:xfrm rot="5400000">
              <a:off x="4500745" y="1083250"/>
              <a:ext cx="1308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40"/>
            <p:cNvCxnSpPr/>
            <p:nvPr/>
          </p:nvCxnSpPr>
          <p:spPr>
            <a:xfrm flipH="1">
              <a:off x="4527184" y="999281"/>
              <a:ext cx="900" cy="16770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40"/>
            <p:cNvCxnSpPr>
              <a:stCxn id="277" idx="2"/>
              <a:endCxn id="279" idx="2"/>
            </p:cNvCxnSpPr>
            <p:nvPr/>
          </p:nvCxnSpPr>
          <p:spPr>
            <a:xfrm rot="5400000">
              <a:off x="4859007" y="1079633"/>
              <a:ext cx="1308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40"/>
            <p:cNvCxnSpPr/>
            <p:nvPr/>
          </p:nvCxnSpPr>
          <p:spPr>
            <a:xfrm>
              <a:off x="4962470" y="999281"/>
              <a:ext cx="900" cy="16770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40"/>
            <p:cNvCxnSpPr>
              <a:stCxn id="272" idx="3"/>
              <a:endCxn id="272" idx="0"/>
            </p:cNvCxnSpPr>
            <p:nvPr/>
          </p:nvCxnSpPr>
          <p:spPr>
            <a:xfrm rot="5400000">
              <a:off x="4745467" y="1079799"/>
              <a:ext cx="117600" cy="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40"/>
            <p:cNvCxnSpPr/>
            <p:nvPr/>
          </p:nvCxnSpPr>
          <p:spPr>
            <a:xfrm flipH="1">
              <a:off x="4725475" y="1001074"/>
              <a:ext cx="900" cy="16230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40"/>
            <p:cNvCxnSpPr/>
            <p:nvPr/>
          </p:nvCxnSpPr>
          <p:spPr>
            <a:xfrm flipH="1">
              <a:off x="4764450" y="1001074"/>
              <a:ext cx="900" cy="16230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40"/>
            <p:cNvCxnSpPr>
              <a:stCxn id="272" idx="2"/>
              <a:endCxn id="272" idx="1"/>
            </p:cNvCxnSpPr>
            <p:nvPr/>
          </p:nvCxnSpPr>
          <p:spPr>
            <a:xfrm rot="5400000">
              <a:off x="4628017" y="1081749"/>
              <a:ext cx="117600" cy="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FBF76D7-DE9C-30A4-BFC6-B084CE930B83}"/>
              </a:ext>
            </a:extLst>
          </p:cNvPr>
          <p:cNvSpPr txBox="1"/>
          <p:nvPr/>
        </p:nvSpPr>
        <p:spPr>
          <a:xfrm>
            <a:off x="3299956" y="1249164"/>
            <a:ext cx="4900080" cy="2821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Courier Prime"/>
                <a:cs typeface="Abhaya Libre" panose="020B0604020202020204" charset="0"/>
                <a:sym typeface="Courier Prime"/>
              </a:rPr>
              <a:t>Definitions</a:t>
            </a:r>
          </a:p>
          <a:p>
            <a:pPr marL="257175" indent="-257175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Courier Prime"/>
                <a:cs typeface="Abhaya Libre" panose="020B0604020202020204" charset="0"/>
                <a:sym typeface="Courier Prime"/>
              </a:rPr>
              <a:t>Classification of genetic disorders</a:t>
            </a:r>
          </a:p>
          <a:p>
            <a:pPr marL="257175" indent="-257175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Courier Prime"/>
                <a:cs typeface="Abhaya Libre" panose="020B0604020202020204" charset="0"/>
                <a:sym typeface="Courier Prime"/>
              </a:rPr>
              <a:t>Associations with surgical conditions</a:t>
            </a:r>
          </a:p>
          <a:p>
            <a:pPr marL="257175" indent="-257175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Courier Prime"/>
                <a:cs typeface="Abhaya Libre" panose="020B0604020202020204" charset="0"/>
                <a:sym typeface="Courier Prime"/>
              </a:rPr>
              <a:t>Evaluation/workup</a:t>
            </a:r>
          </a:p>
          <a:p>
            <a:pPr marL="257175" indent="-257175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Courier Prime"/>
                <a:cs typeface="Abhaya Libre" panose="020B0604020202020204" charset="0"/>
                <a:sym typeface="Courier Prime"/>
              </a:rPr>
              <a:t>Prevention</a:t>
            </a:r>
          </a:p>
          <a:p>
            <a:pPr marL="257175" indent="-257175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Courier Prime"/>
                <a:cs typeface="Abhaya Libre" panose="020B0604020202020204" charset="0"/>
                <a:sym typeface="Courier Prime"/>
              </a:rPr>
              <a:t>Specific common conditions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68"/>
          <p:cNvSpPr txBox="1">
            <a:spLocks noGrp="1"/>
          </p:cNvSpPr>
          <p:nvPr>
            <p:ph type="title" idx="23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>
                <a:latin typeface="+mj-lt"/>
                <a:ea typeface="Lato Light"/>
                <a:cs typeface="Lato Light"/>
                <a:sym typeface="Lato Light"/>
              </a:rPr>
              <a:t>Miscellaneous</a:t>
            </a:r>
            <a:endParaRPr sz="3200" b="1" dirty="0">
              <a:latin typeface="+mj-lt"/>
            </a:endParaRPr>
          </a:p>
        </p:txBody>
      </p:sp>
      <p:sp>
        <p:nvSpPr>
          <p:cNvPr id="976" name="Google Shape;976;p68"/>
          <p:cNvSpPr txBox="1">
            <a:spLocks noGrp="1"/>
          </p:cNvSpPr>
          <p:nvPr>
            <p:ph type="title"/>
          </p:nvPr>
        </p:nvSpPr>
        <p:spPr>
          <a:xfrm flipH="1">
            <a:off x="711400" y="1466504"/>
            <a:ext cx="5220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j-lt"/>
              </a:rPr>
              <a:t>01</a:t>
            </a:r>
            <a:endParaRPr sz="2400" dirty="0">
              <a:latin typeface="+mj-lt"/>
            </a:endParaRPr>
          </a:p>
        </p:txBody>
      </p:sp>
      <p:sp>
        <p:nvSpPr>
          <p:cNvPr id="977" name="Google Shape;977;p68"/>
          <p:cNvSpPr txBox="1">
            <a:spLocks noGrp="1"/>
          </p:cNvSpPr>
          <p:nvPr>
            <p:ph type="title" idx="2"/>
          </p:nvPr>
        </p:nvSpPr>
        <p:spPr>
          <a:xfrm flipH="1">
            <a:off x="711400" y="2089940"/>
            <a:ext cx="522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02</a:t>
            </a:r>
            <a:endParaRPr sz="2400">
              <a:latin typeface="+mj-lt"/>
            </a:endParaRPr>
          </a:p>
        </p:txBody>
      </p:sp>
      <p:sp>
        <p:nvSpPr>
          <p:cNvPr id="978" name="Google Shape;978;p68"/>
          <p:cNvSpPr txBox="1">
            <a:spLocks noGrp="1"/>
          </p:cNvSpPr>
          <p:nvPr>
            <p:ph type="title" idx="3"/>
          </p:nvPr>
        </p:nvSpPr>
        <p:spPr>
          <a:xfrm flipH="1">
            <a:off x="711400" y="2713868"/>
            <a:ext cx="522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03</a:t>
            </a:r>
            <a:endParaRPr sz="2400">
              <a:latin typeface="+mj-lt"/>
            </a:endParaRPr>
          </a:p>
        </p:txBody>
      </p:sp>
      <p:sp>
        <p:nvSpPr>
          <p:cNvPr id="979" name="Google Shape;979;p68"/>
          <p:cNvSpPr txBox="1">
            <a:spLocks noGrp="1"/>
          </p:cNvSpPr>
          <p:nvPr>
            <p:ph type="title" idx="4"/>
          </p:nvPr>
        </p:nvSpPr>
        <p:spPr>
          <a:xfrm flipH="1">
            <a:off x="711400" y="3337831"/>
            <a:ext cx="522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04</a:t>
            </a:r>
            <a:endParaRPr sz="2400">
              <a:latin typeface="+mj-lt"/>
            </a:endParaRPr>
          </a:p>
        </p:txBody>
      </p:sp>
      <p:sp>
        <p:nvSpPr>
          <p:cNvPr id="986" name="Google Shape;986;p68"/>
          <p:cNvSpPr txBox="1">
            <a:spLocks noGrp="1"/>
          </p:cNvSpPr>
          <p:nvPr>
            <p:ph type="subTitle" idx="1"/>
          </p:nvPr>
        </p:nvSpPr>
        <p:spPr>
          <a:xfrm>
            <a:off x="1385800" y="1466500"/>
            <a:ext cx="3877576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MEN syndromes and malignancies</a:t>
            </a:r>
            <a:endParaRPr sz="1800" dirty="0">
              <a:latin typeface="+mj-lt"/>
            </a:endParaRPr>
          </a:p>
        </p:txBody>
      </p:sp>
      <p:sp>
        <p:nvSpPr>
          <p:cNvPr id="988" name="Google Shape;988;p68"/>
          <p:cNvSpPr txBox="1">
            <a:spLocks noGrp="1"/>
          </p:cNvSpPr>
          <p:nvPr>
            <p:ph type="subTitle" idx="15"/>
          </p:nvPr>
        </p:nvSpPr>
        <p:spPr>
          <a:xfrm>
            <a:off x="1385799" y="2090419"/>
            <a:ext cx="4769673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+mj-lt"/>
              </a:rPr>
              <a:t>FAP, Peutz Jeghers syndrome etc</a:t>
            </a:r>
            <a:endParaRPr sz="1600" dirty="0">
              <a:latin typeface="+mj-lt"/>
            </a:endParaRPr>
          </a:p>
        </p:txBody>
      </p:sp>
      <p:sp>
        <p:nvSpPr>
          <p:cNvPr id="990" name="Google Shape;990;p68"/>
          <p:cNvSpPr txBox="1">
            <a:spLocks noGrp="1"/>
          </p:cNvSpPr>
          <p:nvPr>
            <p:ph type="subTitle" idx="17"/>
          </p:nvPr>
        </p:nvSpPr>
        <p:spPr>
          <a:xfrm>
            <a:off x="1385799" y="2714346"/>
            <a:ext cx="3783905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+mj-lt"/>
              </a:rPr>
              <a:t>Motility disorders – Hirschsprung and IND</a:t>
            </a:r>
            <a:endParaRPr sz="1600" dirty="0">
              <a:latin typeface="+mj-lt"/>
            </a:endParaRPr>
          </a:p>
        </p:txBody>
      </p:sp>
      <p:sp>
        <p:nvSpPr>
          <p:cNvPr id="992" name="Google Shape;992;p68"/>
          <p:cNvSpPr txBox="1">
            <a:spLocks noGrp="1"/>
          </p:cNvSpPr>
          <p:nvPr>
            <p:ph type="subTitle" idx="19"/>
          </p:nvPr>
        </p:nvSpPr>
        <p:spPr>
          <a:xfrm>
            <a:off x="1385800" y="3338273"/>
            <a:ext cx="2953800" cy="521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+mj-lt"/>
              </a:rPr>
              <a:t>Cleft lip and palate</a:t>
            </a:r>
            <a:endParaRPr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09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72FD0A85-E6A9-BAEC-D04B-1042E00EB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799" y="1466500"/>
            <a:ext cx="6817037" cy="521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dirty="0">
                <a:latin typeface="+mj-lt"/>
              </a:rPr>
              <a:t>Screen patients with family history of genetic conditions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CAE6FB9-B604-B3E4-6FB8-430B7396FF1F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1385799" y="2090419"/>
            <a:ext cx="6125661" cy="521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dirty="0">
                <a:latin typeface="+mj-lt"/>
              </a:rPr>
              <a:t>Watch for conditions with strong associations	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A517FFC9-FB1A-561D-26E7-F9D38F0F56F8}"/>
              </a:ext>
            </a:extLst>
          </p:cNvPr>
          <p:cNvSpPr>
            <a:spLocks noGrp="1"/>
          </p:cNvSpPr>
          <p:nvPr>
            <p:ph type="subTitle" idx="17"/>
          </p:nvPr>
        </p:nvSpPr>
        <p:spPr>
          <a:xfrm>
            <a:off x="1385799" y="2714346"/>
            <a:ext cx="6509264" cy="521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dirty="0">
                <a:latin typeface="+mj-lt"/>
              </a:rPr>
              <a:t>Screen for malignancies associated with a diagnosis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A304C671-A01C-6123-46E2-C1359F867FEA}"/>
              </a:ext>
            </a:extLst>
          </p:cNvPr>
          <p:cNvSpPr>
            <a:spLocks noGrp="1"/>
          </p:cNvSpPr>
          <p:nvPr>
            <p:ph type="subTitle" idx="19"/>
          </p:nvPr>
        </p:nvSpPr>
        <p:spPr>
          <a:xfrm>
            <a:off x="1385799" y="3338273"/>
            <a:ext cx="4970395" cy="521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dirty="0">
                <a:latin typeface="+mj-lt"/>
              </a:rPr>
              <a:t>Refer to specialist genetic services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B9AA074-157F-6908-43B4-8A16D490DF51}"/>
              </a:ext>
            </a:extLst>
          </p:cNvPr>
          <p:cNvSpPr>
            <a:spLocks noGrp="1"/>
          </p:cNvSpPr>
          <p:nvPr>
            <p:ph type="title" idx="23"/>
          </p:nvPr>
        </p:nvSpPr>
        <p:spPr/>
        <p:txBody>
          <a:bodyPr/>
          <a:lstStyle/>
          <a:p>
            <a:r>
              <a:rPr lang="en-IN" sz="4000" dirty="0">
                <a:latin typeface="+mj-lt"/>
              </a:rPr>
              <a:t>Take Home Message</a:t>
            </a:r>
          </a:p>
        </p:txBody>
      </p:sp>
    </p:spTree>
    <p:extLst>
      <p:ext uri="{BB962C8B-B14F-4D97-AF65-F5344CB8AC3E}">
        <p14:creationId xmlns:p14="http://schemas.microsoft.com/office/powerpoint/2010/main" val="88751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9B9AA074-157F-6908-43B4-8A16D490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+mj-lt"/>
              </a:rPr>
              <a:t>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97318-1A0A-7669-F889-E3C953CC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25" y="1540934"/>
            <a:ext cx="6428308" cy="27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04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4D82-0773-DD56-48AC-7CD2F246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109" y="966393"/>
            <a:ext cx="6006548" cy="2465100"/>
          </a:xfrm>
        </p:spPr>
        <p:txBody>
          <a:bodyPr/>
          <a:lstStyle/>
          <a:p>
            <a:r>
              <a:rPr lang="en-IN" dirty="0"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1405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F636622-12EC-01A5-A23F-55EC046CD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283" y="926315"/>
            <a:ext cx="2493524" cy="521100"/>
          </a:xfrm>
        </p:spPr>
        <p:txBody>
          <a:bodyPr/>
          <a:lstStyle/>
          <a:p>
            <a:pPr algn="l"/>
            <a:r>
              <a:rPr lang="en-IN" sz="2000" dirty="0">
                <a:latin typeface="+mj-lt"/>
              </a:rPr>
              <a:t>Genes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ACFFDAC-7C7C-FE88-9566-649644506BA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 flipH="1">
            <a:off x="731283" y="1884897"/>
            <a:ext cx="2145187" cy="521100"/>
          </a:xfrm>
        </p:spPr>
        <p:txBody>
          <a:bodyPr/>
          <a:lstStyle/>
          <a:p>
            <a:r>
              <a:rPr lang="en-IN" sz="2000" dirty="0">
                <a:latin typeface="+mj-lt"/>
              </a:rPr>
              <a:t>Genome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1949378-8382-8AF7-783E-9447110F3B9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282173" y="1077772"/>
            <a:ext cx="5625421" cy="521100"/>
          </a:xfrm>
        </p:spPr>
        <p:txBody>
          <a:bodyPr/>
          <a:lstStyle/>
          <a:p>
            <a:pPr algn="ctr"/>
            <a:r>
              <a:rPr lang="en-US" sz="2000" dirty="0">
                <a:latin typeface="+mj-lt"/>
              </a:rPr>
              <a:t>Specific sequences of bases that encode instructions for how to make proteins</a:t>
            </a:r>
            <a:endParaRPr lang="en-IN" sz="2000" dirty="0">
              <a:latin typeface="+mj-lt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C8D0701-3E03-4CBE-1850-68840A20185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 flipH="1">
            <a:off x="3153144" y="2048761"/>
            <a:ext cx="5466911" cy="521100"/>
          </a:xfrm>
        </p:spPr>
        <p:txBody>
          <a:bodyPr/>
          <a:lstStyle/>
          <a:p>
            <a:pPr algn="ctr"/>
            <a:r>
              <a:rPr lang="en-US" sz="2000" dirty="0">
                <a:latin typeface="+mj-lt"/>
              </a:rPr>
              <a:t>Total composition of genetic material within a cell</a:t>
            </a:r>
            <a:endParaRPr lang="en-IN" sz="2000" dirty="0">
              <a:latin typeface="+mj-lt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36B7E35-C624-D8DE-8093-F43BA6E263F6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88061" y="2870287"/>
            <a:ext cx="2743130" cy="521100"/>
          </a:xfrm>
        </p:spPr>
        <p:txBody>
          <a:bodyPr/>
          <a:lstStyle/>
          <a:p>
            <a:pPr algn="l"/>
            <a:r>
              <a:rPr lang="en-IN" sz="2000" dirty="0">
                <a:latin typeface="+mj-lt"/>
              </a:rPr>
              <a:t>Chromosome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577AEED-3D24-6C38-FAEF-4B2FF80E0933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3354287" y="3122340"/>
            <a:ext cx="5625420" cy="1431817"/>
          </a:xfrm>
        </p:spPr>
        <p:txBody>
          <a:bodyPr/>
          <a:lstStyle/>
          <a:p>
            <a:r>
              <a:rPr lang="en-IN" sz="2000" dirty="0">
                <a:latin typeface="+mj-lt"/>
              </a:rPr>
              <a:t>Large units of genome</a:t>
            </a:r>
          </a:p>
          <a:p>
            <a:r>
              <a:rPr lang="en-IN" sz="2000" dirty="0" err="1">
                <a:latin typeface="+mj-lt"/>
              </a:rPr>
              <a:t>Phy</a:t>
            </a:r>
            <a:r>
              <a:rPr lang="en-US" sz="2000" dirty="0" err="1">
                <a:latin typeface="+mj-lt"/>
              </a:rPr>
              <a:t>sically</a:t>
            </a:r>
            <a:r>
              <a:rPr lang="en-US" sz="2000" dirty="0">
                <a:latin typeface="+mj-lt"/>
              </a:rPr>
              <a:t> separate molecules </a:t>
            </a:r>
          </a:p>
          <a:p>
            <a:r>
              <a:rPr lang="en-US" sz="2000" dirty="0">
                <a:latin typeface="+mj-lt"/>
              </a:rPr>
              <a:t>23 pairs of chromosomes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22 autosomes (numbered 1 through 22)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One pair of sex chromosomes (XX or XY)</a:t>
            </a:r>
            <a:endParaRPr lang="en-IN" sz="2000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D1901-83A8-E58D-9D3B-7040F9A8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61" y="138556"/>
            <a:ext cx="8049319" cy="564300"/>
          </a:xfrm>
        </p:spPr>
        <p:txBody>
          <a:bodyPr/>
          <a:lstStyle/>
          <a:p>
            <a:pPr algn="l"/>
            <a:r>
              <a:rPr lang="en-IN" sz="2000" dirty="0">
                <a:latin typeface="+mj-lt"/>
              </a:rPr>
              <a:t>Definitions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8371057-EBAD-B7C7-2EC6-1656C2A03A29}"/>
              </a:ext>
            </a:extLst>
          </p:cNvPr>
          <p:cNvSpPr/>
          <p:nvPr/>
        </p:nvSpPr>
        <p:spPr>
          <a:xfrm>
            <a:off x="2102848" y="1186490"/>
            <a:ext cx="858916" cy="61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DA1B9B3-7538-EA9C-3B45-8B9FDF579BDF}"/>
              </a:ext>
            </a:extLst>
          </p:cNvPr>
          <p:cNvSpPr/>
          <p:nvPr/>
        </p:nvSpPr>
        <p:spPr>
          <a:xfrm>
            <a:off x="2102848" y="2172255"/>
            <a:ext cx="858916" cy="61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7341E56-6BD6-6D41-2E54-FE9DAAF8A7C9}"/>
              </a:ext>
            </a:extLst>
          </p:cNvPr>
          <p:cNvSpPr/>
          <p:nvPr/>
        </p:nvSpPr>
        <p:spPr>
          <a:xfrm>
            <a:off x="2129066" y="3136038"/>
            <a:ext cx="858916" cy="61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03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Lato Light"/>
                <a:ea typeface="Lato Light"/>
                <a:cs typeface="Lato Light"/>
                <a:sym typeface="Lato Light"/>
              </a:rPr>
              <a:t>Types of Genetic disorders</a:t>
            </a:r>
            <a:endParaRPr dirty="0"/>
          </a:p>
        </p:txBody>
      </p:sp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822475" y="1713150"/>
            <a:ext cx="763200" cy="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6" name="Google Shape;296;p41"/>
          <p:cNvSpPr txBox="1">
            <a:spLocks noGrp="1"/>
          </p:cNvSpPr>
          <p:nvPr>
            <p:ph type="title" idx="2"/>
          </p:nvPr>
        </p:nvSpPr>
        <p:spPr>
          <a:xfrm>
            <a:off x="1790450" y="1654900"/>
            <a:ext cx="2595900" cy="3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Lato Light"/>
                <a:ea typeface="Lato Light"/>
                <a:cs typeface="Lato Light"/>
                <a:sym typeface="Lato Light"/>
              </a:rPr>
              <a:t>Single gene disorders	</a:t>
            </a:r>
            <a:endParaRPr dirty="0"/>
          </a:p>
        </p:txBody>
      </p:sp>
      <p:sp>
        <p:nvSpPr>
          <p:cNvPr id="298" name="Google Shape;298;p41"/>
          <p:cNvSpPr txBox="1">
            <a:spLocks noGrp="1"/>
          </p:cNvSpPr>
          <p:nvPr>
            <p:ph type="title" idx="3"/>
          </p:nvPr>
        </p:nvSpPr>
        <p:spPr>
          <a:xfrm>
            <a:off x="822475" y="3178450"/>
            <a:ext cx="763200" cy="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99" name="Google Shape;299;p41"/>
          <p:cNvSpPr txBox="1">
            <a:spLocks noGrp="1"/>
          </p:cNvSpPr>
          <p:nvPr>
            <p:ph type="title" idx="4"/>
          </p:nvPr>
        </p:nvSpPr>
        <p:spPr>
          <a:xfrm>
            <a:off x="1790450" y="3095975"/>
            <a:ext cx="2595900" cy="347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Lato Light"/>
                <a:ea typeface="Lato Light"/>
                <a:cs typeface="Lato Light"/>
                <a:sym typeface="Lato Light"/>
              </a:rPr>
              <a:t>Genomic disorders</a:t>
            </a:r>
            <a:endParaRPr dirty="0"/>
          </a:p>
        </p:txBody>
      </p:sp>
      <p:sp>
        <p:nvSpPr>
          <p:cNvPr id="301" name="Google Shape;301;p41"/>
          <p:cNvSpPr txBox="1">
            <a:spLocks noGrp="1"/>
          </p:cNvSpPr>
          <p:nvPr>
            <p:ph type="title" idx="6"/>
          </p:nvPr>
        </p:nvSpPr>
        <p:spPr>
          <a:xfrm>
            <a:off x="4753929" y="1713150"/>
            <a:ext cx="748200" cy="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title" idx="7"/>
          </p:nvPr>
        </p:nvSpPr>
        <p:spPr>
          <a:xfrm>
            <a:off x="5725906" y="1654900"/>
            <a:ext cx="2595600" cy="343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Lato Light"/>
                <a:ea typeface="Lato Light"/>
                <a:cs typeface="Lato Light"/>
                <a:sym typeface="Lato Light"/>
              </a:rPr>
              <a:t>Chromosomal disorders</a:t>
            </a:r>
            <a:endParaRPr dirty="0"/>
          </a:p>
        </p:txBody>
      </p:sp>
      <p:sp>
        <p:nvSpPr>
          <p:cNvPr id="304" name="Google Shape;304;p41"/>
          <p:cNvSpPr txBox="1">
            <a:spLocks noGrp="1"/>
          </p:cNvSpPr>
          <p:nvPr>
            <p:ph type="title" idx="9"/>
          </p:nvPr>
        </p:nvSpPr>
        <p:spPr>
          <a:xfrm>
            <a:off x="4746500" y="3178450"/>
            <a:ext cx="763200" cy="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05" name="Google Shape;305;p41"/>
          <p:cNvSpPr txBox="1">
            <a:spLocks noGrp="1"/>
          </p:cNvSpPr>
          <p:nvPr>
            <p:ph type="title" idx="13"/>
          </p:nvPr>
        </p:nvSpPr>
        <p:spPr>
          <a:xfrm>
            <a:off x="5725743" y="3095976"/>
            <a:ext cx="2595600" cy="347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Lato Light"/>
                <a:ea typeface="Lato Light"/>
                <a:cs typeface="Lato Light"/>
                <a:sym typeface="Lato Light"/>
              </a:rPr>
              <a:t>Multifactorial conditions</a:t>
            </a:r>
            <a:endParaRPr dirty="0"/>
          </a:p>
        </p:txBody>
      </p:sp>
      <p:pic>
        <p:nvPicPr>
          <p:cNvPr id="307" name="Google Shape;307;p41"/>
          <p:cNvPicPr preferRelativeResize="0"/>
          <p:nvPr/>
        </p:nvPicPr>
        <p:blipFill rotWithShape="1">
          <a:blip r:embed="rId3">
            <a:alphaModFix/>
          </a:blip>
          <a:srcRect l="19345" t="1380" r="17985" b="1380"/>
          <a:stretch/>
        </p:blipFill>
        <p:spPr>
          <a:xfrm>
            <a:off x="7678900" y="276786"/>
            <a:ext cx="1054648" cy="1090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" name="Google Shape;481;p47"/>
          <p:cNvCxnSpPr/>
          <p:nvPr/>
        </p:nvCxnSpPr>
        <p:spPr>
          <a:xfrm rot="5400000">
            <a:off x="5067500" y="1640800"/>
            <a:ext cx="3634800" cy="379500"/>
          </a:xfrm>
          <a:prstGeom prst="bentConnector2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2" name="Google Shape;482;p47"/>
          <p:cNvCxnSpPr>
            <a:cxnSpLocks/>
          </p:cNvCxnSpPr>
          <p:nvPr/>
        </p:nvCxnSpPr>
        <p:spPr>
          <a:xfrm rot="10800000">
            <a:off x="6695234" y="1552575"/>
            <a:ext cx="717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83" name="Google Shape;483;p47"/>
          <p:cNvCxnSpPr/>
          <p:nvPr/>
        </p:nvCxnSpPr>
        <p:spPr>
          <a:xfrm rot="10800000">
            <a:off x="6695234" y="3647950"/>
            <a:ext cx="717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484" name="Google Shape;484;p47"/>
          <p:cNvSpPr/>
          <p:nvPr/>
        </p:nvSpPr>
        <p:spPr>
          <a:xfrm rot="5400000">
            <a:off x="634189" y="-381742"/>
            <a:ext cx="108600" cy="4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5" name="Google Shape;485;p47"/>
          <p:cNvCxnSpPr>
            <a:cxnSpLocks/>
          </p:cNvCxnSpPr>
          <p:nvPr/>
        </p:nvCxnSpPr>
        <p:spPr>
          <a:xfrm rot="16200000" flipH="1">
            <a:off x="441809" y="1640800"/>
            <a:ext cx="3634800" cy="379500"/>
          </a:xfrm>
          <a:prstGeom prst="bentConnector2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7" name="Google Shape;487;p47"/>
          <p:cNvSpPr/>
          <p:nvPr/>
        </p:nvSpPr>
        <p:spPr>
          <a:xfrm>
            <a:off x="729563" y="1174425"/>
            <a:ext cx="108600" cy="10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8" name="Google Shape;488;p47"/>
          <p:cNvCxnSpPr>
            <a:cxnSpLocks/>
          </p:cNvCxnSpPr>
          <p:nvPr/>
        </p:nvCxnSpPr>
        <p:spPr>
          <a:xfrm>
            <a:off x="1756031" y="1552575"/>
            <a:ext cx="76354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491" name="Google Shape;491;p47"/>
          <p:cNvSpPr txBox="1">
            <a:spLocks noGrp="1"/>
          </p:cNvSpPr>
          <p:nvPr>
            <p:ph type="subTitle" idx="4294967295"/>
          </p:nvPr>
        </p:nvSpPr>
        <p:spPr>
          <a:xfrm>
            <a:off x="2519576" y="423334"/>
            <a:ext cx="1931400" cy="2363491"/>
          </a:xfrm>
          <a:prstGeom prst="rect">
            <a:avLst/>
          </a:prstGeom>
        </p:spPr>
        <p:txBody>
          <a:bodyPr spcFirstLastPara="1" wrap="square" lIns="182875" tIns="91425" rIns="90000" bIns="91425" anchor="ctr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" dirty="0">
                <a:latin typeface="+mj-lt"/>
              </a:rPr>
              <a:t>Single gene determines phenotype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" dirty="0">
                <a:latin typeface="+mj-lt"/>
              </a:rPr>
              <a:t>Variable expressibility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" dirty="0">
                <a:latin typeface="+mj-lt"/>
              </a:rPr>
              <a:t>Ex: SCA, CF</a:t>
            </a:r>
            <a:endParaRPr dirty="0">
              <a:latin typeface="+mj-lt"/>
            </a:endParaRPr>
          </a:p>
        </p:txBody>
      </p:sp>
      <p:sp>
        <p:nvSpPr>
          <p:cNvPr id="489" name="Google Shape;489;p47"/>
          <p:cNvSpPr txBox="1">
            <a:spLocks noGrp="1"/>
          </p:cNvSpPr>
          <p:nvPr>
            <p:ph type="title" idx="4294967295"/>
          </p:nvPr>
        </p:nvSpPr>
        <p:spPr>
          <a:xfrm>
            <a:off x="0" y="1243075"/>
            <a:ext cx="2069350" cy="63805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+mj-lt"/>
              </a:rPr>
              <a:t>SINGLE GENE DISORDERS</a:t>
            </a:r>
            <a:endParaRPr sz="1600" dirty="0">
              <a:solidFill>
                <a:schemeClr val="dk2"/>
              </a:solidFill>
              <a:latin typeface="+mj-lt"/>
            </a:endParaRPr>
          </a:p>
        </p:txBody>
      </p:sp>
      <p:sp>
        <p:nvSpPr>
          <p:cNvPr id="492" name="Google Shape;492;p47"/>
          <p:cNvSpPr txBox="1">
            <a:spLocks noGrp="1"/>
          </p:cNvSpPr>
          <p:nvPr>
            <p:ph type="subTitle" idx="4294967295"/>
          </p:nvPr>
        </p:nvSpPr>
        <p:spPr>
          <a:xfrm>
            <a:off x="2448959" y="2994725"/>
            <a:ext cx="1931400" cy="1331225"/>
          </a:xfrm>
          <a:prstGeom prst="rect">
            <a:avLst/>
          </a:prstGeom>
        </p:spPr>
        <p:txBody>
          <a:bodyPr spcFirstLastPara="1" wrap="square" lIns="182875" tIns="91425" rIns="90000" bIns="91425" anchor="ctr" anchorCtr="0"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en" dirty="0">
                <a:latin typeface="+mj-lt"/>
              </a:rPr>
              <a:t>Whole chromosome / parts of the chromosome are affected</a:t>
            </a:r>
          </a:p>
          <a:p>
            <a:pPr marL="285750" indent="-285750">
              <a:lnSpc>
                <a:spcPct val="100000"/>
              </a:lnSpc>
            </a:pPr>
            <a:r>
              <a:rPr lang="en" dirty="0">
                <a:latin typeface="+mj-lt"/>
              </a:rPr>
              <a:t>Ex: Down syndrome</a:t>
            </a:r>
            <a:endParaRPr dirty="0">
              <a:latin typeface="+mj-lt"/>
            </a:endParaRPr>
          </a:p>
        </p:txBody>
      </p:sp>
      <p:sp>
        <p:nvSpPr>
          <p:cNvPr id="493" name="Google Shape;493;p47"/>
          <p:cNvSpPr txBox="1">
            <a:spLocks noGrp="1"/>
          </p:cNvSpPr>
          <p:nvPr>
            <p:ph type="title" idx="4294967295"/>
          </p:nvPr>
        </p:nvSpPr>
        <p:spPr>
          <a:xfrm>
            <a:off x="-1" y="3440049"/>
            <a:ext cx="2065659" cy="638039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>
                <a:solidFill>
                  <a:schemeClr val="dk2"/>
                </a:solidFill>
                <a:latin typeface="+mj-lt"/>
              </a:rPr>
              <a:t>CHROMOSOMAL DISORDERS</a:t>
            </a:r>
          </a:p>
        </p:txBody>
      </p:sp>
      <p:sp>
        <p:nvSpPr>
          <p:cNvPr id="496" name="Google Shape;496;p47"/>
          <p:cNvSpPr txBox="1">
            <a:spLocks noGrp="1"/>
          </p:cNvSpPr>
          <p:nvPr>
            <p:ph type="subTitle" idx="4294967295"/>
          </p:nvPr>
        </p:nvSpPr>
        <p:spPr>
          <a:xfrm flipH="1">
            <a:off x="4450975" y="145692"/>
            <a:ext cx="2528322" cy="2641133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" sz="1200" dirty="0">
                <a:latin typeface="+mj-lt"/>
              </a:rPr>
              <a:t>Alterations in the genome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" sz="1200" dirty="0">
                <a:latin typeface="+mj-lt"/>
              </a:rPr>
              <a:t>Deletions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" sz="1200" dirty="0">
                <a:latin typeface="+mj-lt"/>
              </a:rPr>
              <a:t>Duplications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" sz="1200" dirty="0">
                <a:latin typeface="+mj-lt"/>
              </a:rPr>
              <a:t>Inversions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" sz="1200" dirty="0">
                <a:latin typeface="+mj-lt"/>
              </a:rPr>
              <a:t>Chromosomal rearrangements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" sz="1200" dirty="0">
                <a:latin typeface="+mj-lt"/>
              </a:rPr>
              <a:t>Ex: DiGeorge syndrome</a:t>
            </a:r>
          </a:p>
        </p:txBody>
      </p:sp>
      <p:sp>
        <p:nvSpPr>
          <p:cNvPr id="497" name="Google Shape;497;p47"/>
          <p:cNvSpPr txBox="1">
            <a:spLocks noGrp="1"/>
          </p:cNvSpPr>
          <p:nvPr>
            <p:ph type="title" idx="4294967295"/>
          </p:nvPr>
        </p:nvSpPr>
        <p:spPr>
          <a:xfrm flipH="1">
            <a:off x="7074540" y="1358079"/>
            <a:ext cx="2069459" cy="5643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+mj-lt"/>
              </a:rPr>
              <a:t>GENOMIC DISORDERS</a:t>
            </a:r>
            <a:endParaRPr sz="1600" dirty="0">
              <a:solidFill>
                <a:schemeClr val="dk2"/>
              </a:solidFill>
              <a:latin typeface="+mj-lt"/>
            </a:endParaRPr>
          </a:p>
        </p:txBody>
      </p:sp>
      <p:sp>
        <p:nvSpPr>
          <p:cNvPr id="499" name="Google Shape;499;p47"/>
          <p:cNvSpPr txBox="1">
            <a:spLocks noGrp="1"/>
          </p:cNvSpPr>
          <p:nvPr>
            <p:ph type="subTitle" idx="4294967295"/>
          </p:nvPr>
        </p:nvSpPr>
        <p:spPr>
          <a:xfrm flipH="1">
            <a:off x="4763657" y="2786825"/>
            <a:ext cx="2114413" cy="1848593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IN" dirty="0" err="1">
                <a:latin typeface="+mj-lt"/>
              </a:rPr>
              <a:t>Cummulative</a:t>
            </a:r>
            <a:r>
              <a:rPr lang="en-IN" dirty="0">
                <a:latin typeface="+mj-lt"/>
              </a:rPr>
              <a:t> genetic changes and environmental changes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IN" dirty="0">
                <a:latin typeface="+mj-lt"/>
              </a:rPr>
              <a:t>Ex: Spina bifida, cleft palate</a:t>
            </a:r>
            <a:endParaRPr dirty="0">
              <a:latin typeface="+mj-lt"/>
            </a:endParaRPr>
          </a:p>
        </p:txBody>
      </p:sp>
      <p:sp>
        <p:nvSpPr>
          <p:cNvPr id="500" name="Google Shape;500;p47"/>
          <p:cNvSpPr txBox="1">
            <a:spLocks noGrp="1"/>
          </p:cNvSpPr>
          <p:nvPr>
            <p:ph type="title" idx="4294967295"/>
          </p:nvPr>
        </p:nvSpPr>
        <p:spPr>
          <a:xfrm flipH="1">
            <a:off x="7074541" y="3440049"/>
            <a:ext cx="2069455" cy="779569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>
                <a:solidFill>
                  <a:schemeClr val="dk2"/>
                </a:solidFill>
                <a:latin typeface="+mj-lt"/>
              </a:rPr>
              <a:t>MULTIFACTORIAL DISORDERS</a:t>
            </a:r>
            <a:endParaRPr sz="1600" dirty="0">
              <a:solidFill>
                <a:schemeClr val="dk2"/>
              </a:solidFill>
              <a:latin typeface="+mj-lt"/>
            </a:endParaRPr>
          </a:p>
        </p:txBody>
      </p:sp>
      <p:cxnSp>
        <p:nvCxnSpPr>
          <p:cNvPr id="502" name="Google Shape;502;p47"/>
          <p:cNvCxnSpPr/>
          <p:nvPr/>
        </p:nvCxnSpPr>
        <p:spPr>
          <a:xfrm>
            <a:off x="1731875" y="3647950"/>
            <a:ext cx="717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" grpId="0" build="p"/>
      <p:bldP spid="492" grpId="0" build="p"/>
      <p:bldP spid="496" grpId="0" build="p"/>
      <p:bldP spid="4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>
            <a:spLocks noGrp="1"/>
          </p:cNvSpPr>
          <p:nvPr>
            <p:ph type="title"/>
          </p:nvPr>
        </p:nvSpPr>
        <p:spPr>
          <a:xfrm>
            <a:off x="719709" y="540000"/>
            <a:ext cx="4204669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+mj-lt"/>
              </a:rPr>
              <a:t>Mutations</a:t>
            </a:r>
            <a:endParaRPr dirty="0">
              <a:latin typeface="+mj-lt"/>
            </a:endParaRPr>
          </a:p>
        </p:txBody>
      </p:sp>
      <p:sp>
        <p:nvSpPr>
          <p:cNvPr id="313" name="Google Shape;313;p42"/>
          <p:cNvSpPr txBox="1">
            <a:spLocks noGrp="1"/>
          </p:cNvSpPr>
          <p:nvPr>
            <p:ph type="body" idx="1"/>
          </p:nvPr>
        </p:nvSpPr>
        <p:spPr>
          <a:xfrm>
            <a:off x="719709" y="1799550"/>
            <a:ext cx="6155224" cy="23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latin typeface="+mj-lt"/>
              </a:rPr>
              <a:t>Changes in the DNA sequence of single genes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sz="1800" dirty="0">
                <a:latin typeface="+mj-lt"/>
              </a:rPr>
              <a:t>Misspelt genes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sz="1800" dirty="0">
                <a:latin typeface="+mj-lt"/>
              </a:rPr>
              <a:t>Deletions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sz="1800" dirty="0">
                <a:latin typeface="+mj-lt"/>
              </a:rPr>
              <a:t>Duplications / insertions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sz="1800" dirty="0">
                <a:latin typeface="+mj-lt"/>
              </a:rPr>
              <a:t>Disabled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sz="1800" dirty="0">
                <a:latin typeface="+mj-lt"/>
              </a:rPr>
              <a:t>Polymorphisms – natural variations – no adverse effects</a:t>
            </a:r>
          </a:p>
        </p:txBody>
      </p:sp>
      <p:sp>
        <p:nvSpPr>
          <p:cNvPr id="315" name="Google Shape;315;p42"/>
          <p:cNvSpPr/>
          <p:nvPr/>
        </p:nvSpPr>
        <p:spPr>
          <a:xfrm>
            <a:off x="7399235" y="4559475"/>
            <a:ext cx="1117800" cy="85500"/>
          </a:xfrm>
          <a:prstGeom prst="ellipse">
            <a:avLst/>
          </a:prstGeom>
          <a:solidFill>
            <a:srgbClr val="000000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324;p43">
            <a:extLst>
              <a:ext uri="{FF2B5EF4-FFF2-40B4-BE49-F238E27FC236}">
                <a16:creationId xmlns:a16="http://schemas.microsoft.com/office/drawing/2014/main" id="{ABA0A6AE-4D7E-4CAF-FEF8-A514A55672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611" t="6638" r="9827" b="14800"/>
          <a:stretch/>
        </p:blipFill>
        <p:spPr>
          <a:xfrm rot="10800000">
            <a:off x="6436483" y="0"/>
            <a:ext cx="2707517" cy="2774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>
            <a:spLocks noGrp="1"/>
          </p:cNvSpPr>
          <p:nvPr>
            <p:ph type="title"/>
          </p:nvPr>
        </p:nvSpPr>
        <p:spPr>
          <a:xfrm>
            <a:off x="715249" y="540000"/>
            <a:ext cx="5600801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+mj-lt"/>
              </a:rPr>
              <a:t>Chromosomal mutations</a:t>
            </a:r>
            <a:endParaRPr dirty="0">
              <a:latin typeface="+mj-lt"/>
            </a:endParaRPr>
          </a:p>
        </p:txBody>
      </p:sp>
      <p:sp>
        <p:nvSpPr>
          <p:cNvPr id="313" name="Google Shape;313;p42"/>
          <p:cNvSpPr txBox="1">
            <a:spLocks noGrp="1"/>
          </p:cNvSpPr>
          <p:nvPr>
            <p:ph type="body" idx="1"/>
          </p:nvPr>
        </p:nvSpPr>
        <p:spPr>
          <a:xfrm>
            <a:off x="715249" y="1799550"/>
            <a:ext cx="6278795" cy="23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latin typeface="+mj-lt"/>
              </a:rPr>
              <a:t>Aneuploidy – Abnormal number of chromosomes 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sz="1800" dirty="0">
                <a:latin typeface="+mj-lt"/>
              </a:rPr>
              <a:t>Deletions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sz="1800" dirty="0">
                <a:latin typeface="+mj-lt"/>
              </a:rPr>
              <a:t>Duplications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sz="1800" dirty="0">
                <a:latin typeface="+mj-lt"/>
              </a:rPr>
              <a:t>Insertions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sz="1800" dirty="0">
                <a:latin typeface="+mj-lt"/>
              </a:rPr>
              <a:t>Inversions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sz="1800" dirty="0">
                <a:latin typeface="+mj-lt"/>
              </a:rPr>
              <a:t>Translocations</a:t>
            </a:r>
          </a:p>
        </p:txBody>
      </p:sp>
      <p:sp>
        <p:nvSpPr>
          <p:cNvPr id="315" name="Google Shape;315;p42"/>
          <p:cNvSpPr/>
          <p:nvPr/>
        </p:nvSpPr>
        <p:spPr>
          <a:xfrm>
            <a:off x="7394775" y="4559475"/>
            <a:ext cx="1117800" cy="85500"/>
          </a:xfrm>
          <a:prstGeom prst="ellipse">
            <a:avLst/>
          </a:prstGeom>
          <a:solidFill>
            <a:srgbClr val="000000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324;p43">
            <a:extLst>
              <a:ext uri="{FF2B5EF4-FFF2-40B4-BE49-F238E27FC236}">
                <a16:creationId xmlns:a16="http://schemas.microsoft.com/office/drawing/2014/main" id="{8911A4E1-22AD-AD58-AE26-EC3C19900B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611" t="6638" r="9827" b="14800"/>
          <a:stretch/>
        </p:blipFill>
        <p:spPr>
          <a:xfrm rot="10800000">
            <a:off x="6436483" y="0"/>
            <a:ext cx="2707517" cy="2774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61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46"/>
          <p:cNvGrpSpPr/>
          <p:nvPr/>
        </p:nvGrpSpPr>
        <p:grpSpPr>
          <a:xfrm>
            <a:off x="4575532" y="1650275"/>
            <a:ext cx="434846" cy="2307225"/>
            <a:chOff x="4575532" y="1650275"/>
            <a:chExt cx="434846" cy="2307225"/>
          </a:xfrm>
        </p:grpSpPr>
        <p:cxnSp>
          <p:nvCxnSpPr>
            <p:cNvPr id="409" name="Google Shape;409;p46"/>
            <p:cNvCxnSpPr/>
            <p:nvPr/>
          </p:nvCxnSpPr>
          <p:spPr>
            <a:xfrm rot="10800000">
              <a:off x="4575693" y="3751412"/>
              <a:ext cx="336450" cy="0"/>
            </a:xfrm>
            <a:prstGeom prst="straightConnector1">
              <a:avLst/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46"/>
            <p:cNvCxnSpPr/>
            <p:nvPr/>
          </p:nvCxnSpPr>
          <p:spPr>
            <a:xfrm rot="5400000">
              <a:off x="4790574" y="3737697"/>
              <a:ext cx="4761" cy="434846"/>
            </a:xfrm>
            <a:prstGeom prst="straightConnector1">
              <a:avLst/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46"/>
            <p:cNvCxnSpPr/>
            <p:nvPr/>
          </p:nvCxnSpPr>
          <p:spPr>
            <a:xfrm rot="10800000">
              <a:off x="4578722" y="1856350"/>
              <a:ext cx="312000" cy="0"/>
            </a:xfrm>
            <a:prstGeom prst="straightConnector1">
              <a:avLst/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46"/>
            <p:cNvCxnSpPr/>
            <p:nvPr/>
          </p:nvCxnSpPr>
          <p:spPr>
            <a:xfrm rot="10800000">
              <a:off x="4576175" y="1650275"/>
              <a:ext cx="433500" cy="0"/>
            </a:xfrm>
            <a:prstGeom prst="straightConnector1">
              <a:avLst/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46"/>
            <p:cNvCxnSpPr/>
            <p:nvPr/>
          </p:nvCxnSpPr>
          <p:spPr>
            <a:xfrm rot="10800000">
              <a:off x="4580200" y="2487875"/>
              <a:ext cx="266700" cy="0"/>
            </a:xfrm>
            <a:prstGeom prst="straightConnector1">
              <a:avLst/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46"/>
            <p:cNvCxnSpPr/>
            <p:nvPr/>
          </p:nvCxnSpPr>
          <p:spPr>
            <a:xfrm rot="10800000">
              <a:off x="4578817" y="2903858"/>
              <a:ext cx="426911" cy="0"/>
            </a:xfrm>
            <a:prstGeom prst="straightConnector1">
              <a:avLst/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46"/>
            <p:cNvCxnSpPr/>
            <p:nvPr/>
          </p:nvCxnSpPr>
          <p:spPr>
            <a:xfrm rot="10800000">
              <a:off x="4578070" y="2697700"/>
              <a:ext cx="406280" cy="0"/>
            </a:xfrm>
            <a:prstGeom prst="straightConnector1">
              <a:avLst/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46"/>
            <p:cNvCxnSpPr/>
            <p:nvPr/>
          </p:nvCxnSpPr>
          <p:spPr>
            <a:xfrm rot="10800000">
              <a:off x="4582046" y="3108344"/>
              <a:ext cx="298362" cy="0"/>
            </a:xfrm>
            <a:prstGeom prst="straightConnector1">
              <a:avLst/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7" name="Google Shape;417;p46"/>
          <p:cNvSpPr txBox="1">
            <a:spLocks noGrp="1"/>
          </p:cNvSpPr>
          <p:nvPr>
            <p:ph type="title"/>
          </p:nvPr>
        </p:nvSpPr>
        <p:spPr>
          <a:xfrm>
            <a:off x="657900" y="181802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>
                <a:latin typeface="+mj-lt"/>
                <a:ea typeface="Lato Light"/>
                <a:cs typeface="Lato Light"/>
                <a:sym typeface="Lato Light"/>
              </a:rPr>
              <a:t>Laws of Inheritance</a:t>
            </a:r>
            <a:endParaRPr sz="3600" b="1" dirty="0">
              <a:latin typeface="+mj-lt"/>
            </a:endParaRPr>
          </a:p>
        </p:txBody>
      </p:sp>
      <p:grpSp>
        <p:nvGrpSpPr>
          <p:cNvPr id="418" name="Google Shape;418;p46"/>
          <p:cNvGrpSpPr/>
          <p:nvPr/>
        </p:nvGrpSpPr>
        <p:grpSpPr>
          <a:xfrm rot="-5400000">
            <a:off x="2772314" y="2163954"/>
            <a:ext cx="3599373" cy="1279853"/>
            <a:chOff x="4405045" y="960533"/>
            <a:chExt cx="680462" cy="241934"/>
          </a:xfrm>
        </p:grpSpPr>
        <p:grpSp>
          <p:nvGrpSpPr>
            <p:cNvPr id="419" name="Google Shape;419;p46"/>
            <p:cNvGrpSpPr/>
            <p:nvPr/>
          </p:nvGrpSpPr>
          <p:grpSpPr>
            <a:xfrm>
              <a:off x="4405045" y="960533"/>
              <a:ext cx="680462" cy="241934"/>
              <a:chOff x="4405045" y="960533"/>
              <a:chExt cx="680462" cy="241934"/>
            </a:xfrm>
          </p:grpSpPr>
          <p:sp>
            <p:nvSpPr>
              <p:cNvPr id="420" name="Google Shape;420;p46"/>
              <p:cNvSpPr/>
              <p:nvPr/>
            </p:nvSpPr>
            <p:spPr>
              <a:xfrm rot="2700000">
                <a:off x="4663796" y="997170"/>
                <a:ext cx="163342" cy="16885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1" name="Google Shape;421;p46"/>
              <p:cNvSpPr/>
              <p:nvPr/>
            </p:nvSpPr>
            <p:spPr>
              <a:xfrm rot="-2700000">
                <a:off x="4436501" y="995607"/>
                <a:ext cx="151887" cy="151887"/>
              </a:xfrm>
              <a:prstGeom prst="arc">
                <a:avLst>
                  <a:gd name="adj1" fmla="val 17826268"/>
                  <a:gd name="adj2" fmla="val 0"/>
                </a:avLst>
              </a:pr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cxnSp>
            <p:nvCxnSpPr>
              <p:cNvPr id="422" name="Google Shape;422;p46"/>
              <p:cNvCxnSpPr>
                <a:stCxn id="421" idx="2"/>
                <a:endCxn id="420" idx="1"/>
              </p:cNvCxnSpPr>
              <p:nvPr/>
            </p:nvCxnSpPr>
            <p:spPr>
              <a:xfrm rot="-5400000" flipH="1">
                <a:off x="4564345" y="1019650"/>
                <a:ext cx="123300" cy="119700"/>
              </a:xfrm>
              <a:prstGeom prst="straightConnector1">
                <a:avLst/>
              </a:pr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23" name="Google Shape;423;p46"/>
              <p:cNvSpPr/>
              <p:nvPr/>
            </p:nvSpPr>
            <p:spPr>
              <a:xfrm rot="-8100000" flipH="1">
                <a:off x="4436501" y="1019123"/>
                <a:ext cx="151887" cy="151887"/>
              </a:xfrm>
              <a:prstGeom prst="arc">
                <a:avLst>
                  <a:gd name="adj1" fmla="val 17776405"/>
                  <a:gd name="adj2" fmla="val 0"/>
                </a:avLst>
              </a:pr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cxnSp>
            <p:nvCxnSpPr>
              <p:cNvPr id="424" name="Google Shape;424;p46"/>
              <p:cNvCxnSpPr>
                <a:stCxn id="423" idx="2"/>
              </p:cNvCxnSpPr>
              <p:nvPr/>
            </p:nvCxnSpPr>
            <p:spPr>
              <a:xfrm rot="-5400000">
                <a:off x="4564345" y="1027266"/>
                <a:ext cx="123300" cy="119700"/>
              </a:xfrm>
              <a:prstGeom prst="straightConnector1">
                <a:avLst/>
              </a:pr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25" name="Google Shape;425;p46"/>
              <p:cNvSpPr/>
              <p:nvPr/>
            </p:nvSpPr>
            <p:spPr>
              <a:xfrm rot="2700000" flipH="1">
                <a:off x="4902164" y="991990"/>
                <a:ext cx="151887" cy="151887"/>
              </a:xfrm>
              <a:prstGeom prst="arc">
                <a:avLst>
                  <a:gd name="adj1" fmla="val 17826268"/>
                  <a:gd name="adj2" fmla="val 0"/>
                </a:avLst>
              </a:pr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cxnSp>
            <p:nvCxnSpPr>
              <p:cNvPr id="426" name="Google Shape;426;p46"/>
              <p:cNvCxnSpPr>
                <a:stCxn id="425" idx="2"/>
              </p:cNvCxnSpPr>
              <p:nvPr/>
            </p:nvCxnSpPr>
            <p:spPr>
              <a:xfrm rot="5400000">
                <a:off x="4802907" y="1016033"/>
                <a:ext cx="123300" cy="119700"/>
              </a:xfrm>
              <a:prstGeom prst="straightConnector1">
                <a:avLst/>
              </a:pr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27" name="Google Shape;427;p46"/>
              <p:cNvSpPr/>
              <p:nvPr/>
            </p:nvSpPr>
            <p:spPr>
              <a:xfrm rot="8100000">
                <a:off x="4902164" y="1015506"/>
                <a:ext cx="151887" cy="151887"/>
              </a:xfrm>
              <a:prstGeom prst="arc">
                <a:avLst>
                  <a:gd name="adj1" fmla="val 17776405"/>
                  <a:gd name="adj2" fmla="val 0"/>
                </a:avLst>
              </a:pr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cxnSp>
            <p:nvCxnSpPr>
              <p:cNvPr id="428" name="Google Shape;428;p46"/>
              <p:cNvCxnSpPr>
                <a:stCxn id="427" idx="2"/>
              </p:cNvCxnSpPr>
              <p:nvPr/>
            </p:nvCxnSpPr>
            <p:spPr>
              <a:xfrm rot="5400000" flipH="1">
                <a:off x="4802907" y="1023649"/>
                <a:ext cx="123300" cy="119700"/>
              </a:xfrm>
              <a:prstGeom prst="straightConnector1">
                <a:avLst/>
              </a:pr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9" name="Google Shape;429;p46"/>
            <p:cNvCxnSpPr>
              <a:stCxn id="421" idx="2"/>
            </p:cNvCxnSpPr>
            <p:nvPr/>
          </p:nvCxnSpPr>
          <p:spPr>
            <a:xfrm rot="5400000">
              <a:off x="4534345" y="1049650"/>
              <a:ext cx="63600" cy="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46"/>
            <p:cNvCxnSpPr/>
            <p:nvPr/>
          </p:nvCxnSpPr>
          <p:spPr>
            <a:xfrm flipH="1">
              <a:off x="4527184" y="999280"/>
              <a:ext cx="900" cy="8220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46"/>
            <p:cNvCxnSpPr/>
            <p:nvPr/>
          </p:nvCxnSpPr>
          <p:spPr>
            <a:xfrm rot="5400000">
              <a:off x="4891107" y="1047533"/>
              <a:ext cx="66600" cy="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46"/>
            <p:cNvCxnSpPr/>
            <p:nvPr/>
          </p:nvCxnSpPr>
          <p:spPr>
            <a:xfrm rot="5400000">
              <a:off x="4920015" y="1038013"/>
              <a:ext cx="86700" cy="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46"/>
            <p:cNvCxnSpPr>
              <a:stCxn id="420" idx="3"/>
            </p:cNvCxnSpPr>
            <p:nvPr/>
          </p:nvCxnSpPr>
          <p:spPr>
            <a:xfrm rot="5400000">
              <a:off x="4775767" y="1051299"/>
              <a:ext cx="58800" cy="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46"/>
            <p:cNvCxnSpPr/>
            <p:nvPr/>
          </p:nvCxnSpPr>
          <p:spPr>
            <a:xfrm rot="5400000">
              <a:off x="4686025" y="1040510"/>
              <a:ext cx="80700" cy="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46"/>
            <p:cNvCxnSpPr/>
            <p:nvPr/>
          </p:nvCxnSpPr>
          <p:spPr>
            <a:xfrm rot="5400000">
              <a:off x="4725000" y="1040510"/>
              <a:ext cx="80700" cy="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46"/>
            <p:cNvCxnSpPr>
              <a:stCxn id="420" idx="2"/>
            </p:cNvCxnSpPr>
            <p:nvPr/>
          </p:nvCxnSpPr>
          <p:spPr>
            <a:xfrm rot="5400000">
              <a:off x="4659517" y="1052049"/>
              <a:ext cx="56400" cy="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7" name="Google Shape;437;p46"/>
          <p:cNvSpPr txBox="1">
            <a:spLocks noGrp="1"/>
          </p:cNvSpPr>
          <p:nvPr>
            <p:ph type="title" idx="4294967295"/>
          </p:nvPr>
        </p:nvSpPr>
        <p:spPr>
          <a:xfrm>
            <a:off x="338997" y="1419300"/>
            <a:ext cx="2177403" cy="415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+mj-lt"/>
              </a:rPr>
              <a:t>AUTOSOMAL DOMINANT</a:t>
            </a:r>
            <a:endParaRPr sz="2100" dirty="0">
              <a:latin typeface="+mj-lt"/>
            </a:endParaRPr>
          </a:p>
        </p:txBody>
      </p:sp>
      <p:sp>
        <p:nvSpPr>
          <p:cNvPr id="439" name="Google Shape;439;p46"/>
          <p:cNvSpPr txBox="1">
            <a:spLocks noGrp="1"/>
          </p:cNvSpPr>
          <p:nvPr>
            <p:ph type="title" idx="4294967295"/>
          </p:nvPr>
        </p:nvSpPr>
        <p:spPr>
          <a:xfrm>
            <a:off x="720000" y="3346000"/>
            <a:ext cx="1796400" cy="415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+mj-lt"/>
              </a:rPr>
              <a:t>X-LINKED DOMINANT</a:t>
            </a:r>
            <a:endParaRPr sz="2100" dirty="0">
              <a:latin typeface="+mj-lt"/>
            </a:endParaRPr>
          </a:p>
        </p:txBody>
      </p:sp>
      <p:sp>
        <p:nvSpPr>
          <p:cNvPr id="441" name="Google Shape;441;p46"/>
          <p:cNvSpPr txBox="1">
            <a:spLocks noGrp="1"/>
          </p:cNvSpPr>
          <p:nvPr>
            <p:ph type="title" idx="4294967295"/>
          </p:nvPr>
        </p:nvSpPr>
        <p:spPr>
          <a:xfrm flipH="1">
            <a:off x="6740495" y="2010169"/>
            <a:ext cx="1796400" cy="4158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100" dirty="0">
                <a:latin typeface="+mj-lt"/>
              </a:rPr>
              <a:t>X</a:t>
            </a:r>
            <a:r>
              <a:rPr lang="en" sz="2100" dirty="0">
                <a:latin typeface="+mj-lt"/>
              </a:rPr>
              <a:t>-LINKED RECESSIVE</a:t>
            </a:r>
            <a:endParaRPr sz="2100" dirty="0">
              <a:latin typeface="+mj-lt"/>
            </a:endParaRPr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 idx="4294967295"/>
          </p:nvPr>
        </p:nvSpPr>
        <p:spPr>
          <a:xfrm>
            <a:off x="294393" y="2367650"/>
            <a:ext cx="2222008" cy="415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+mj-lt"/>
              </a:rPr>
              <a:t>AUTOSOMAL RECESSIVE</a:t>
            </a:r>
            <a:endParaRPr sz="2100" dirty="0">
              <a:latin typeface="+mj-lt"/>
            </a:endParaRPr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4294967295"/>
          </p:nvPr>
        </p:nvSpPr>
        <p:spPr>
          <a:xfrm flipH="1">
            <a:off x="6740495" y="3424163"/>
            <a:ext cx="2314295" cy="313208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MITOCHONDRIAL</a:t>
            </a:r>
            <a:endParaRPr sz="1800" dirty="0">
              <a:latin typeface="+mj-lt"/>
            </a:endParaRPr>
          </a:p>
        </p:txBody>
      </p:sp>
      <p:sp>
        <p:nvSpPr>
          <p:cNvPr id="450" name="Google Shape;450;p46"/>
          <p:cNvSpPr/>
          <p:nvPr/>
        </p:nvSpPr>
        <p:spPr>
          <a:xfrm>
            <a:off x="4256700" y="2360475"/>
            <a:ext cx="253200" cy="25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3" name="Google Shape;453;p46"/>
          <p:cNvSpPr/>
          <p:nvPr/>
        </p:nvSpPr>
        <p:spPr>
          <a:xfrm>
            <a:off x="4169875" y="2570275"/>
            <a:ext cx="253200" cy="25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4" name="Google Shape;454;p46"/>
          <p:cNvSpPr/>
          <p:nvPr/>
        </p:nvSpPr>
        <p:spPr>
          <a:xfrm>
            <a:off x="4735472" y="2776216"/>
            <a:ext cx="253200" cy="25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5" name="Google Shape;455;p46"/>
          <p:cNvSpPr/>
          <p:nvPr/>
        </p:nvSpPr>
        <p:spPr>
          <a:xfrm>
            <a:off x="4648647" y="1731404"/>
            <a:ext cx="253200" cy="25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7" name="Google Shape;457;p46"/>
          <p:cNvSpPr/>
          <p:nvPr/>
        </p:nvSpPr>
        <p:spPr>
          <a:xfrm>
            <a:off x="4409100" y="1901400"/>
            <a:ext cx="253200" cy="25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61" name="Google Shape;461;p46"/>
          <p:cNvSpPr/>
          <p:nvPr/>
        </p:nvSpPr>
        <p:spPr>
          <a:xfrm>
            <a:off x="4169875" y="3829028"/>
            <a:ext cx="253200" cy="25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68" name="Google Shape;468;p46"/>
          <p:cNvSpPr/>
          <p:nvPr/>
        </p:nvSpPr>
        <p:spPr>
          <a:xfrm>
            <a:off x="5419021" y="3878988"/>
            <a:ext cx="1809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71" name="Google Shape;471;p46"/>
          <p:cNvSpPr txBox="1"/>
          <p:nvPr/>
        </p:nvSpPr>
        <p:spPr>
          <a:xfrm>
            <a:off x="2602809" y="1534875"/>
            <a:ext cx="355500" cy="35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+mj-lt"/>
                <a:ea typeface="Lato"/>
                <a:cs typeface="Lato"/>
                <a:sym typeface="Lato"/>
              </a:rPr>
              <a:t>1</a:t>
            </a:r>
            <a:endParaRPr b="1">
              <a:solidFill>
                <a:schemeClr val="dk2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472" name="Google Shape;472;p46"/>
          <p:cNvSpPr txBox="1"/>
          <p:nvPr/>
        </p:nvSpPr>
        <p:spPr>
          <a:xfrm>
            <a:off x="2602788" y="2479413"/>
            <a:ext cx="355500" cy="35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+mj-lt"/>
                <a:ea typeface="Lato"/>
                <a:cs typeface="Lato"/>
                <a:sym typeface="Lato"/>
              </a:rPr>
              <a:t>2</a:t>
            </a:r>
            <a:endParaRPr b="1">
              <a:solidFill>
                <a:schemeClr val="dk2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473" name="Google Shape;473;p46"/>
          <p:cNvSpPr txBox="1"/>
          <p:nvPr/>
        </p:nvSpPr>
        <p:spPr>
          <a:xfrm>
            <a:off x="2602788" y="3461639"/>
            <a:ext cx="355500" cy="35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+mj-lt"/>
                <a:ea typeface="Lato"/>
                <a:cs typeface="Lato"/>
                <a:sym typeface="Lato"/>
              </a:rPr>
              <a:t>3</a:t>
            </a:r>
            <a:endParaRPr b="1">
              <a:solidFill>
                <a:schemeClr val="dk2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474" name="Google Shape;474;p46"/>
          <p:cNvSpPr txBox="1"/>
          <p:nvPr/>
        </p:nvSpPr>
        <p:spPr>
          <a:xfrm>
            <a:off x="6187788" y="2047100"/>
            <a:ext cx="355500" cy="35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+mj-lt"/>
                <a:ea typeface="Lato"/>
                <a:cs typeface="Lato"/>
                <a:sym typeface="Lato"/>
              </a:rPr>
              <a:t>4</a:t>
            </a:r>
            <a:endParaRPr b="1">
              <a:solidFill>
                <a:schemeClr val="dk2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475" name="Google Shape;475;p46"/>
          <p:cNvSpPr txBox="1"/>
          <p:nvPr/>
        </p:nvSpPr>
        <p:spPr>
          <a:xfrm>
            <a:off x="6185347" y="3346000"/>
            <a:ext cx="355500" cy="35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+mj-lt"/>
                <a:ea typeface="Lato"/>
                <a:cs typeface="Lato"/>
                <a:sym typeface="Lato"/>
              </a:rPr>
              <a:t>5</a:t>
            </a:r>
            <a:endParaRPr b="1">
              <a:solidFill>
                <a:schemeClr val="dk2"/>
              </a:solidFill>
              <a:latin typeface="+mj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32DF-237D-6E5A-578C-21AE2199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Autosomal Dominant | Patient Library">
            <a:extLst>
              <a:ext uri="{FF2B5EF4-FFF2-40B4-BE49-F238E27FC236}">
                <a16:creationId xmlns:a16="http://schemas.microsoft.com/office/drawing/2014/main" id="{595384CF-323E-4713-746D-88D318F8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82880"/>
            <a:ext cx="5811837" cy="43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55343"/>
      </p:ext>
    </p:extLst>
  </p:cSld>
  <p:clrMapOvr>
    <a:masterClrMapping/>
  </p:clrMapOvr>
</p:sld>
</file>

<file path=ppt/theme/theme1.xml><?xml version="1.0" encoding="utf-8"?>
<a:theme xmlns:a="http://schemas.openxmlformats.org/drawingml/2006/main" name="About DNA Day by Slidesgo">
  <a:themeElements>
    <a:clrScheme name="Simple Light">
      <a:dk1>
        <a:srgbClr val="240916"/>
      </a:dk1>
      <a:lt1>
        <a:srgbClr val="FFFFFF"/>
      </a:lt1>
      <a:dk2>
        <a:srgbClr val="2A165D"/>
      </a:dk2>
      <a:lt2>
        <a:srgbClr val="95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5FFFF"/>
      </a:hlink>
      <a:folHlink>
        <a:srgbClr val="0097A7"/>
      </a:folHlink>
    </a:clrScheme>
    <a:fontScheme name="NS 1">
      <a:majorFont>
        <a:latin typeface="Bell MT"/>
        <a:ea typeface=""/>
        <a:cs typeface=""/>
      </a:majorFont>
      <a:minorFont>
        <a:latin typeface="Bel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524</Words>
  <Application>Microsoft Office PowerPoint</Application>
  <PresentationFormat>On-screen Show (16:9)</PresentationFormat>
  <Paragraphs>161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Montserrat Medium</vt:lpstr>
      <vt:lpstr>Lato Black</vt:lpstr>
      <vt:lpstr>Lato Light</vt:lpstr>
      <vt:lpstr>Bell MT</vt:lpstr>
      <vt:lpstr>Lato</vt:lpstr>
      <vt:lpstr>Arial</vt:lpstr>
      <vt:lpstr>About DNA Day by Slidesgo</vt:lpstr>
      <vt:lpstr>Genetics in Paediatric Surgery</vt:lpstr>
      <vt:lpstr>Overview</vt:lpstr>
      <vt:lpstr>Definitions</vt:lpstr>
      <vt:lpstr>Types of Genetic disorders</vt:lpstr>
      <vt:lpstr>SINGLE GENE DISORDERS</vt:lpstr>
      <vt:lpstr>Mutations</vt:lpstr>
      <vt:lpstr>Chromosomal mutations</vt:lpstr>
      <vt:lpstr>Laws of Inheritance</vt:lpstr>
      <vt:lpstr>PowerPoint Presentation</vt:lpstr>
      <vt:lpstr>PowerPoint Presentation</vt:lpstr>
      <vt:lpstr>PowerPoint Presentation</vt:lpstr>
      <vt:lpstr>PowerPoint Presentation</vt:lpstr>
      <vt:lpstr>Why genetics in surgery</vt:lpstr>
      <vt:lpstr>Why genetics in surgery</vt:lpstr>
      <vt:lpstr>Common surgical disorders with genetic links</vt:lpstr>
      <vt:lpstr>Evaluation</vt:lpstr>
      <vt:lpstr>Abdominal Wall defects</vt:lpstr>
      <vt:lpstr>Intestinal Atresias</vt:lpstr>
      <vt:lpstr>Respiratory System</vt:lpstr>
      <vt:lpstr>Miscellaneous</vt:lpstr>
      <vt:lpstr>Take Home Message</vt:lpstr>
      <vt:lpstr>Resources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in Paediatric Surgery</dc:title>
  <cp:lastModifiedBy>Niveditha Shama</cp:lastModifiedBy>
  <cp:revision>75</cp:revision>
  <dcterms:modified xsi:type="dcterms:W3CDTF">2023-04-15T08:23:54Z</dcterms:modified>
</cp:coreProperties>
</file>